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6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8503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522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1916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7489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8260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019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3616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683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2491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4986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4216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2432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6647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8349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934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0493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7049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F9927AB-D559-4BE1-B2F5-6875351333E3}" type="datetimeFigureOut">
              <a:rPr lang="cs-CZ" smtClean="0"/>
              <a:t>10.12.2025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08048C9-1BC1-4117-A623-0E780E8AA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2484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Východní blok v 50. létech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Za železnou oponou – Chruščovova éra (do poloviny 60. let)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8034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„Povstání 17. června“ (1953)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098" y="2603500"/>
            <a:ext cx="4621617" cy="3416300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1900" dirty="0"/>
              <a:t>p</a:t>
            </a:r>
            <a:r>
              <a:rPr lang="cs-CZ" sz="1900" dirty="0" smtClean="0"/>
              <a:t>rotesty, demonstrace, stávky v NDR (dělníci!)</a:t>
            </a:r>
          </a:p>
          <a:p>
            <a:r>
              <a:rPr lang="cs-CZ" sz="1900" dirty="0"/>
              <a:t>h</a:t>
            </a:r>
            <a:r>
              <a:rPr lang="cs-CZ" sz="1900" dirty="0" smtClean="0"/>
              <a:t>motný nedostatek, nespokojenost s komunismem</a:t>
            </a:r>
          </a:p>
          <a:p>
            <a:r>
              <a:rPr lang="cs-CZ" sz="1900" dirty="0"/>
              <a:t>p</a:t>
            </a:r>
            <a:r>
              <a:rPr lang="cs-CZ" sz="1900" dirty="0" smtClean="0"/>
              <a:t>otlačeno armádou SSSR</a:t>
            </a:r>
          </a:p>
          <a:p>
            <a:r>
              <a:rPr lang="cs-CZ" sz="1900" dirty="0" smtClean="0"/>
              <a:t>55 – cca 500 mrtvých</a:t>
            </a:r>
          </a:p>
          <a:p>
            <a:endParaRPr lang="cs-CZ" sz="1900" dirty="0"/>
          </a:p>
          <a:p>
            <a:r>
              <a:rPr lang="cs-CZ" sz="1900" b="1" dirty="0"/>
              <a:t>p</a:t>
            </a:r>
            <a:r>
              <a:rPr lang="cs-CZ" sz="1900" b="1" dirty="0" smtClean="0"/>
              <a:t>rvní projev nespokojenosti               v sovětském bloku</a:t>
            </a:r>
            <a:endParaRPr lang="cs-CZ" sz="1900" b="1" dirty="0"/>
          </a:p>
        </p:txBody>
      </p:sp>
    </p:spTree>
    <p:extLst>
      <p:ext uri="{BB962C8B-B14F-4D97-AF65-F5344CB8AC3E}">
        <p14:creationId xmlns:p14="http://schemas.microsoft.com/office/powerpoint/2010/main" val="24258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Povstání v Poznani (červen1956)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1900" dirty="0"/>
              <a:t>s</a:t>
            </a:r>
            <a:r>
              <a:rPr lang="cs-CZ" sz="1900" dirty="0" smtClean="0"/>
              <a:t>távka a demonstrace ve strojírnách (snížení cen, zvýšení platů)</a:t>
            </a:r>
          </a:p>
          <a:p>
            <a:r>
              <a:rPr lang="cs-CZ" sz="1900" dirty="0"/>
              <a:t>p</a:t>
            </a:r>
            <a:r>
              <a:rPr lang="cs-CZ" sz="1900" dirty="0" smtClean="0"/>
              <a:t>otlačeno armádou a policií</a:t>
            </a:r>
          </a:p>
          <a:p>
            <a:r>
              <a:rPr lang="cs-CZ" sz="1900" dirty="0" smtClean="0"/>
              <a:t>57 – 78 mrtvých</a:t>
            </a:r>
            <a:endParaRPr lang="cs-CZ" sz="19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3" y="3056485"/>
            <a:ext cx="4824412" cy="2510329"/>
          </a:xfrm>
        </p:spPr>
      </p:pic>
    </p:spTree>
    <p:extLst>
      <p:ext uri="{BB962C8B-B14F-4D97-AF65-F5344CB8AC3E}">
        <p14:creationId xmlns:p14="http://schemas.microsoft.com/office/powerpoint/2010/main" val="10467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Maďarské povstání 1956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3911996" cy="3416301"/>
          </a:xfrm>
        </p:spPr>
        <p:txBody>
          <a:bodyPr/>
          <a:lstStyle/>
          <a:p>
            <a:r>
              <a:rPr lang="cs-CZ" sz="1900" dirty="0"/>
              <a:t>23/10 výbuch nespokojenosti      </a:t>
            </a:r>
            <a:r>
              <a:rPr lang="cs-CZ" sz="1900" dirty="0" smtClean="0"/>
              <a:t>       s komunistickým </a:t>
            </a:r>
            <a:r>
              <a:rPr lang="cs-CZ" sz="1900" dirty="0"/>
              <a:t>režimem</a:t>
            </a:r>
          </a:p>
          <a:p>
            <a:r>
              <a:rPr lang="cs-CZ" sz="1900" dirty="0"/>
              <a:t>násilí v ulicích (tajná policie, sovětská </a:t>
            </a:r>
            <a:r>
              <a:rPr lang="cs-CZ" sz="1900" dirty="0" smtClean="0"/>
              <a:t>vojska – střelba    do davu; lynčování příslušníků tajné policie)</a:t>
            </a:r>
          </a:p>
          <a:p>
            <a:endParaRPr lang="cs-CZ" sz="1900" dirty="0"/>
          </a:p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822" y="2603500"/>
            <a:ext cx="5335388" cy="3312368"/>
          </a:xfrm>
        </p:spPr>
      </p:pic>
    </p:spTree>
    <p:extLst>
      <p:ext uri="{BB962C8B-B14F-4D97-AF65-F5344CB8AC3E}">
        <p14:creationId xmlns:p14="http://schemas.microsoft.com/office/powerpoint/2010/main" val="3903844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Maďarské povstání 1956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1779721"/>
            <a:ext cx="3657600" cy="4519258"/>
          </a:xfrm>
        </p:spPr>
      </p:pic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5791200" y="2348917"/>
            <a:ext cx="3905200" cy="3777247"/>
          </a:xfrm>
        </p:spPr>
        <p:txBody>
          <a:bodyPr>
            <a:normAutofit/>
          </a:bodyPr>
          <a:lstStyle/>
          <a:p>
            <a:r>
              <a:rPr lang="cs-CZ" sz="1900" dirty="0"/>
              <a:t>p</a:t>
            </a:r>
            <a:r>
              <a:rPr lang="cs-CZ" sz="1900" dirty="0" smtClean="0"/>
              <a:t>ředseda vlády </a:t>
            </a:r>
            <a:r>
              <a:rPr lang="cs-CZ" sz="1900" dirty="0" err="1" smtClean="0"/>
              <a:t>Imre</a:t>
            </a:r>
            <a:r>
              <a:rPr lang="cs-CZ" sz="1900" dirty="0" smtClean="0"/>
              <a:t> Nagy</a:t>
            </a:r>
          </a:p>
          <a:p>
            <a:r>
              <a:rPr lang="cs-CZ" sz="1900" dirty="0" smtClean="0"/>
              <a:t>1/11 </a:t>
            </a:r>
            <a:r>
              <a:rPr lang="cs-CZ" sz="1900" dirty="0"/>
              <a:t>vyhlášena neutralita</a:t>
            </a:r>
          </a:p>
          <a:p>
            <a:r>
              <a:rPr lang="cs-CZ" sz="1900" dirty="0"/>
              <a:t>Maďarsko vystupuje </a:t>
            </a:r>
            <a:r>
              <a:rPr lang="cs-CZ" sz="1900" dirty="0" smtClean="0"/>
              <a:t>              z </a:t>
            </a:r>
            <a:r>
              <a:rPr lang="cs-CZ" sz="1900" dirty="0"/>
              <a:t>Varšavské smlouvy</a:t>
            </a:r>
          </a:p>
        </p:txBody>
      </p:sp>
    </p:spTree>
    <p:extLst>
      <p:ext uri="{BB962C8B-B14F-4D97-AF65-F5344CB8AC3E}">
        <p14:creationId xmlns:p14="http://schemas.microsoft.com/office/powerpoint/2010/main" val="1295541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Maďarské povstání 1956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532782" cy="3416301"/>
          </a:xfrm>
        </p:spPr>
        <p:txBody>
          <a:bodyPr>
            <a:noAutofit/>
          </a:bodyPr>
          <a:lstStyle/>
          <a:p>
            <a:r>
              <a:rPr lang="cs-CZ" sz="1900" dirty="0"/>
              <a:t>SSSR potlačuje povstání vojensky (boje 4. – 11. listopadu)</a:t>
            </a:r>
          </a:p>
          <a:p>
            <a:r>
              <a:rPr lang="cs-CZ" sz="1900" dirty="0"/>
              <a:t>nejkrvavější povstání </a:t>
            </a:r>
            <a:r>
              <a:rPr lang="cs-CZ" sz="1900" dirty="0" smtClean="0"/>
              <a:t>                   ve východním </a:t>
            </a:r>
            <a:r>
              <a:rPr lang="cs-CZ" sz="1900" dirty="0"/>
              <a:t>bloku</a:t>
            </a:r>
          </a:p>
          <a:p>
            <a:r>
              <a:rPr lang="cs-CZ" sz="1900" dirty="0"/>
              <a:t>tisíce – statisíce obětí, 200 – 300 tisíc emigrantů</a:t>
            </a:r>
          </a:p>
        </p:txBody>
      </p:sp>
      <p:pic>
        <p:nvPicPr>
          <p:cNvPr id="9" name="Zástupný symbol pro obsah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402" y="2389138"/>
            <a:ext cx="4586565" cy="3845024"/>
          </a:xfrm>
        </p:spPr>
      </p:pic>
    </p:spTree>
    <p:extLst>
      <p:ext uri="{BB962C8B-B14F-4D97-AF65-F5344CB8AC3E}">
        <p14:creationId xmlns:p14="http://schemas.microsoft.com/office/powerpoint/2010/main" val="3865797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„Gulášový komunismus“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1900" dirty="0" smtClean="0"/>
              <a:t>János Kádár</a:t>
            </a:r>
          </a:p>
          <a:p>
            <a:r>
              <a:rPr lang="cs-CZ" sz="1900" dirty="0"/>
              <a:t>v</a:t>
            </a:r>
            <a:r>
              <a:rPr lang="cs-CZ" sz="1900" dirty="0" smtClean="0"/>
              <a:t>láda dosazena k moci Sověty</a:t>
            </a:r>
          </a:p>
          <a:p>
            <a:r>
              <a:rPr lang="cs-CZ" sz="1900" dirty="0" smtClean="0"/>
              <a:t>Nagy odsouzen k smrti</a:t>
            </a:r>
          </a:p>
          <a:p>
            <a:r>
              <a:rPr lang="cs-CZ" sz="1900" dirty="0"/>
              <a:t>a</a:t>
            </a:r>
            <a:r>
              <a:rPr lang="cs-CZ" sz="1900" dirty="0" smtClean="0"/>
              <a:t>ž do konce komunismu bylo zakázáno o roce 1956 mluvit</a:t>
            </a:r>
            <a:endParaRPr lang="cs-CZ" sz="19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646298"/>
          </a:xfrm>
        </p:spPr>
        <p:txBody>
          <a:bodyPr>
            <a:normAutofit/>
          </a:bodyPr>
          <a:lstStyle/>
          <a:p>
            <a:r>
              <a:rPr lang="cs-CZ" sz="1900" dirty="0" smtClean="0"/>
              <a:t>„</a:t>
            </a:r>
            <a:r>
              <a:rPr lang="cs-CZ" sz="1900" dirty="0" err="1" smtClean="0"/>
              <a:t>kádárismus</a:t>
            </a:r>
            <a:r>
              <a:rPr lang="cs-CZ" sz="1900" dirty="0" smtClean="0"/>
              <a:t>“</a:t>
            </a:r>
          </a:p>
          <a:p>
            <a:r>
              <a:rPr lang="cs-CZ" sz="1900" dirty="0"/>
              <a:t>l</a:t>
            </a:r>
            <a:r>
              <a:rPr lang="cs-CZ" sz="1900" dirty="0" smtClean="0"/>
              <a:t>iberálnější podoba komunismu</a:t>
            </a:r>
          </a:p>
          <a:p>
            <a:r>
              <a:rPr lang="cs-CZ" sz="1900" dirty="0"/>
              <a:t>č</a:t>
            </a:r>
            <a:r>
              <a:rPr lang="cs-CZ" sz="1900" dirty="0" smtClean="0"/>
              <a:t>ástečně povolen soukromý sektor</a:t>
            </a:r>
          </a:p>
          <a:p>
            <a:r>
              <a:rPr lang="cs-CZ" sz="1900" dirty="0"/>
              <a:t>v</a:t>
            </a:r>
            <a:r>
              <a:rPr lang="cs-CZ" sz="1900" dirty="0" smtClean="0"/>
              <a:t> rámci východního bloku slušná životní úroveň</a:t>
            </a:r>
          </a:p>
          <a:p>
            <a:r>
              <a:rPr lang="cs-CZ" sz="1900" dirty="0"/>
              <a:t>v</a:t>
            </a:r>
            <a:r>
              <a:rPr lang="cs-CZ" sz="1900" dirty="0" smtClean="0"/>
              <a:t>elké zahraniční půjčky</a:t>
            </a:r>
          </a:p>
          <a:p>
            <a:endParaRPr lang="cs-CZ" sz="1900" dirty="0"/>
          </a:p>
          <a:p>
            <a:r>
              <a:rPr lang="cs-CZ" i="1" dirty="0" smtClean="0"/>
              <a:t>Kádár zemřel v r. 1989 v den, kdy byl rehabilitován Nagy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2290852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Události ve světě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900" dirty="0" smtClean="0"/>
              <a:t>(První) berlínská krize, rozdělení Německa</a:t>
            </a:r>
          </a:p>
          <a:p>
            <a:r>
              <a:rPr lang="cs-CZ" sz="1900" dirty="0" smtClean="0"/>
              <a:t>Korejská válka</a:t>
            </a:r>
          </a:p>
          <a:p>
            <a:r>
              <a:rPr lang="cs-CZ" sz="1900" dirty="0" smtClean="0"/>
              <a:t>Karibská krize</a:t>
            </a:r>
          </a:p>
          <a:p>
            <a:r>
              <a:rPr lang="cs-CZ" sz="1900" dirty="0" smtClean="0"/>
              <a:t>Stavba berlínské zdi</a:t>
            </a:r>
          </a:p>
          <a:p>
            <a:r>
              <a:rPr lang="cs-CZ" sz="1900" dirty="0" smtClean="0"/>
              <a:t>Začátek vietnamské války</a:t>
            </a:r>
            <a:endParaRPr lang="cs-CZ" sz="1900" dirty="0"/>
          </a:p>
        </p:txBody>
      </p:sp>
    </p:spTree>
    <p:extLst>
      <p:ext uri="{BB962C8B-B14F-4D97-AF65-F5344CB8AC3E}">
        <p14:creationId xmlns:p14="http://schemas.microsoft.com/office/powerpoint/2010/main" val="4149608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Leonid Brežněv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1964 odstraněn Chruščov</a:t>
            </a:r>
          </a:p>
          <a:p>
            <a:r>
              <a:rPr lang="cs-CZ" dirty="0" smtClean="0"/>
              <a:t>Brežněv v čele strany a státu do r. 1982</a:t>
            </a:r>
          </a:p>
          <a:p>
            <a:r>
              <a:rPr lang="cs-CZ" dirty="0"/>
              <a:t>s</a:t>
            </a:r>
            <a:r>
              <a:rPr lang="cs-CZ" dirty="0" smtClean="0"/>
              <a:t>naha udržet moc, nedělat zásadní reformy, udržet sovětský blok, nenápadně pronikat do „třetího světa“</a:t>
            </a:r>
          </a:p>
          <a:p>
            <a:r>
              <a:rPr lang="cs-CZ" dirty="0" smtClean="0"/>
              <a:t>„epocha stagnace“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672" y="2603500"/>
            <a:ext cx="2651394" cy="3507998"/>
          </a:xfrm>
        </p:spPr>
      </p:pic>
    </p:spTree>
    <p:extLst>
      <p:ext uri="{BB962C8B-B14F-4D97-AF65-F5344CB8AC3E}">
        <p14:creationId xmlns:p14="http://schemas.microsoft.com/office/powerpoint/2010/main" val="688236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Politika „</a:t>
            </a:r>
            <a:r>
              <a:rPr lang="cs-CZ" dirty="0" err="1" smtClean="0"/>
              <a:t>détente</a:t>
            </a:r>
            <a:r>
              <a:rPr lang="cs-CZ" dirty="0" smtClean="0"/>
              <a:t>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u</a:t>
            </a:r>
            <a:r>
              <a:rPr lang="cs-CZ" dirty="0" smtClean="0"/>
              <a:t>volnění napětí (mezi Východem        a </a:t>
            </a:r>
            <a:r>
              <a:rPr lang="cs-CZ" dirty="0"/>
              <a:t>Z</a:t>
            </a:r>
            <a:r>
              <a:rPr lang="cs-CZ" dirty="0" smtClean="0"/>
              <a:t>ápadem)</a:t>
            </a:r>
          </a:p>
          <a:p>
            <a:r>
              <a:rPr lang="cs-CZ" dirty="0"/>
              <a:t>p</a:t>
            </a:r>
            <a:r>
              <a:rPr lang="cs-CZ" dirty="0" smtClean="0"/>
              <a:t>roblémy řešit diplomatickou cestou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769" y="2603500"/>
            <a:ext cx="3416300" cy="3416300"/>
          </a:xfrm>
        </p:spPr>
      </p:pic>
    </p:spTree>
    <p:extLst>
      <p:ext uri="{BB962C8B-B14F-4D97-AF65-F5344CB8AC3E}">
        <p14:creationId xmlns:p14="http://schemas.microsoft.com/office/powerpoint/2010/main" val="2877679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„Brežněvova doktrína“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63" y="2329138"/>
            <a:ext cx="4605102" cy="2578857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7852094" y="3657600"/>
            <a:ext cx="3699545" cy="2957176"/>
          </a:xfrm>
        </p:spPr>
        <p:txBody>
          <a:bodyPr>
            <a:normAutofit/>
          </a:bodyPr>
          <a:lstStyle/>
          <a:p>
            <a:r>
              <a:rPr lang="cs-CZ" sz="1900" b="1" dirty="0"/>
              <a:t>d</a:t>
            </a:r>
            <a:r>
              <a:rPr lang="cs-CZ" sz="1900" b="1" dirty="0" smtClean="0"/>
              <a:t>oktrína omezené suverenity</a:t>
            </a:r>
          </a:p>
          <a:p>
            <a:r>
              <a:rPr lang="cs-CZ" sz="1900" dirty="0"/>
              <a:t>p</a:t>
            </a:r>
            <a:r>
              <a:rPr lang="cs-CZ" sz="1900" dirty="0" smtClean="0"/>
              <a:t>okud by se některá socialistická země podvrátila od socialismu, je to problém všech </a:t>
            </a:r>
            <a:r>
              <a:rPr lang="cs-CZ" sz="1900" dirty="0" err="1" smtClean="0"/>
              <a:t>social</a:t>
            </a:r>
            <a:r>
              <a:rPr lang="cs-CZ" sz="1900" dirty="0" smtClean="0"/>
              <a:t>. </a:t>
            </a:r>
            <a:r>
              <a:rPr lang="cs-CZ" sz="1900" dirty="0"/>
              <a:t>s</a:t>
            </a:r>
            <a:r>
              <a:rPr lang="cs-CZ" sz="1900" dirty="0" smtClean="0"/>
              <a:t>tátů; SSSR má právo v ta- </a:t>
            </a:r>
            <a:r>
              <a:rPr lang="cs-CZ" sz="1900" dirty="0" err="1" smtClean="0"/>
              <a:t>kové</a:t>
            </a:r>
            <a:r>
              <a:rPr lang="cs-CZ" sz="1900" dirty="0" smtClean="0"/>
              <a:t> zemi provést intervenci</a:t>
            </a:r>
            <a:endParaRPr lang="cs-CZ" sz="19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46" y="3858936"/>
            <a:ext cx="3197108" cy="275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4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Brežněvova doktrína v praxi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96285" y="2603500"/>
            <a:ext cx="4825158" cy="3416301"/>
          </a:xfrm>
        </p:spPr>
        <p:txBody>
          <a:bodyPr>
            <a:normAutofit/>
          </a:bodyPr>
          <a:lstStyle/>
          <a:p>
            <a:r>
              <a:rPr lang="cs-CZ" sz="1900" dirty="0" smtClean="0"/>
              <a:t>Pražské jaro – československý pokus o reformu komunismu</a:t>
            </a:r>
            <a:endParaRPr lang="cs-CZ" sz="1900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224" y="1808798"/>
            <a:ext cx="5736241" cy="3677601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3355305"/>
            <a:ext cx="4307820" cy="326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97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Aghánistán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1900" dirty="0" smtClean="0"/>
              <a:t>1973 svrženo království </a:t>
            </a:r>
            <a:r>
              <a:rPr lang="cs-CZ" sz="1900" dirty="0" smtClean="0">
                <a:sym typeface="Wingdings" panose="05000000000000000000" pitchFamily="2" charset="2"/>
              </a:rPr>
              <a:t> republika</a:t>
            </a:r>
          </a:p>
          <a:p>
            <a:r>
              <a:rPr lang="cs-CZ" sz="1900" dirty="0" smtClean="0">
                <a:sym typeface="Wingdings" panose="05000000000000000000" pitchFamily="2" charset="2"/>
              </a:rPr>
              <a:t>1978 obrat k SSSR, 1979 komunistická vláda – pozvání sovětských vojsk</a:t>
            </a:r>
            <a:endParaRPr lang="cs-CZ" sz="1900" dirty="0"/>
          </a:p>
        </p:txBody>
      </p:sp>
    </p:spTree>
    <p:extLst>
      <p:ext uri="{BB962C8B-B14F-4D97-AF65-F5344CB8AC3E}">
        <p14:creationId xmlns:p14="http://schemas.microsoft.com/office/powerpoint/2010/main" val="842497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Sovětská invaze a válka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67780" y="2603500"/>
            <a:ext cx="4337108" cy="3956691"/>
          </a:xfrm>
        </p:spPr>
        <p:txBody>
          <a:bodyPr>
            <a:normAutofit/>
          </a:bodyPr>
          <a:lstStyle/>
          <a:p>
            <a:r>
              <a:rPr lang="cs-CZ" sz="1900" dirty="0" smtClean="0"/>
              <a:t>1979 – 1989</a:t>
            </a:r>
          </a:p>
          <a:p>
            <a:r>
              <a:rPr lang="cs-CZ" sz="1900" dirty="0" smtClean="0"/>
              <a:t>Armáda SSSR + místní komunistická vláda </a:t>
            </a:r>
            <a:r>
              <a:rPr lang="cs-CZ" sz="1900" b="1" dirty="0" smtClean="0"/>
              <a:t>X</a:t>
            </a:r>
            <a:r>
              <a:rPr lang="cs-CZ" sz="1900" dirty="0" smtClean="0"/>
              <a:t> mudžahedíni (mudžáhidové)</a:t>
            </a:r>
          </a:p>
          <a:p>
            <a:r>
              <a:rPr lang="cs-CZ" sz="1900" b="1" dirty="0"/>
              <a:t>m</a:t>
            </a:r>
            <a:r>
              <a:rPr lang="cs-CZ" sz="1900" b="1" dirty="0" smtClean="0"/>
              <a:t>udžáhidy</a:t>
            </a:r>
            <a:r>
              <a:rPr lang="cs-CZ" sz="1900" dirty="0" smtClean="0"/>
              <a:t> podporují USA          a muslimští dobrovolníci               z celého světa</a:t>
            </a:r>
          </a:p>
          <a:p>
            <a:r>
              <a:rPr lang="cs-CZ" sz="1900" dirty="0" smtClean="0"/>
              <a:t>„sovětský Vietnam“</a:t>
            </a:r>
          </a:p>
          <a:p>
            <a:r>
              <a:rPr lang="cs-CZ" sz="1900" dirty="0"/>
              <a:t>p</a:t>
            </a:r>
            <a:r>
              <a:rPr lang="cs-CZ" sz="1900" dirty="0" smtClean="0"/>
              <a:t>o odchodu SSSR občanská válka, pak islamistický režim</a:t>
            </a:r>
            <a:endParaRPr lang="cs-CZ" sz="1900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113" y="1327150"/>
            <a:ext cx="4824412" cy="2882994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85" y="3850547"/>
            <a:ext cx="4740494" cy="288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067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SSSR 1982 - 85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1900" b="1" dirty="0"/>
              <a:t>k</a:t>
            </a:r>
            <a:r>
              <a:rPr lang="cs-CZ" sz="1900" b="1" dirty="0" smtClean="0"/>
              <a:t>rizi sovětského režimu již nelze utajit</a:t>
            </a:r>
          </a:p>
          <a:p>
            <a:r>
              <a:rPr lang="cs-CZ" sz="1900" dirty="0"/>
              <a:t>n</a:t>
            </a:r>
            <a:r>
              <a:rPr lang="cs-CZ" sz="1900" dirty="0" smtClean="0"/>
              <a:t>egativní vliv války v Afghánistánu</a:t>
            </a:r>
          </a:p>
          <a:p>
            <a:r>
              <a:rPr lang="cs-CZ" sz="1900" dirty="0"/>
              <a:t>n</a:t>
            </a:r>
            <a:r>
              <a:rPr lang="cs-CZ" sz="1900" dirty="0" smtClean="0"/>
              <a:t>utnost reforem </a:t>
            </a:r>
            <a:r>
              <a:rPr lang="cs-CZ" sz="1900" b="1" dirty="0" smtClean="0"/>
              <a:t>X</a:t>
            </a:r>
            <a:r>
              <a:rPr lang="cs-CZ" sz="1900" dirty="0" smtClean="0"/>
              <a:t> snaha nic neměnit</a:t>
            </a:r>
          </a:p>
          <a:p>
            <a:r>
              <a:rPr lang="cs-CZ" sz="1900" dirty="0" smtClean="0"/>
              <a:t>J. Andropov (67 let), 15 měsíců       ve funkci</a:t>
            </a:r>
          </a:p>
          <a:p>
            <a:r>
              <a:rPr lang="cs-CZ" sz="1900" dirty="0" smtClean="0"/>
              <a:t>K. Černěnko (73 let), 11 měsíců       ve funkci</a:t>
            </a:r>
            <a:endParaRPr lang="cs-CZ" sz="19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sz="1900" dirty="0" smtClean="0"/>
              <a:t>1985 Michail Gorbačov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191" y="3399289"/>
            <a:ext cx="4991450" cy="262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09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Sovětský svaz: začátek konce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931524"/>
          </a:xfrm>
        </p:spPr>
        <p:txBody>
          <a:bodyPr>
            <a:normAutofit/>
          </a:bodyPr>
          <a:lstStyle/>
          <a:p>
            <a:r>
              <a:rPr lang="cs-CZ" sz="1900" b="1" dirty="0"/>
              <a:t>Michail Gorbačov</a:t>
            </a:r>
          </a:p>
          <a:p>
            <a:r>
              <a:rPr lang="cs-CZ" sz="1900" dirty="0"/>
              <a:t>generální tajemník ÚV KSSS 1985-91</a:t>
            </a:r>
          </a:p>
          <a:p>
            <a:r>
              <a:rPr lang="cs-CZ" sz="1900" dirty="0"/>
              <a:t>prezident SSSR 1990- </a:t>
            </a:r>
            <a:r>
              <a:rPr lang="cs-CZ" sz="1900" dirty="0" smtClean="0"/>
              <a:t>91</a:t>
            </a:r>
          </a:p>
          <a:p>
            <a:endParaRPr lang="cs-CZ" sz="1900" dirty="0"/>
          </a:p>
          <a:p>
            <a:r>
              <a:rPr lang="cs-CZ" sz="1900" dirty="0"/>
              <a:t>u</a:t>
            </a:r>
            <a:r>
              <a:rPr lang="cs-CZ" sz="1900" dirty="0" smtClean="0"/>
              <a:t>vědomoval si hloubku krize</a:t>
            </a:r>
          </a:p>
          <a:p>
            <a:r>
              <a:rPr lang="cs-CZ" sz="1900" dirty="0"/>
              <a:t>j</a:t>
            </a:r>
            <a:r>
              <a:rPr lang="cs-CZ" sz="1900" dirty="0" smtClean="0"/>
              <a:t>eho reformy v zásadě podobné ideálům Pražského jara 1968</a:t>
            </a:r>
            <a:endParaRPr lang="cs-CZ" sz="19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938" y="3085738"/>
            <a:ext cx="5086091" cy="2859000"/>
          </a:xfrm>
        </p:spPr>
      </p:pic>
    </p:spTree>
    <p:extLst>
      <p:ext uri="{BB962C8B-B14F-4D97-AF65-F5344CB8AC3E}">
        <p14:creationId xmlns:p14="http://schemas.microsoft.com/office/powerpoint/2010/main" val="283616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Postupný rozklad komunismu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1900" b="1" dirty="0"/>
              <a:t>Gorbačovova vnitřní politika</a:t>
            </a:r>
          </a:p>
          <a:p>
            <a:pPr lvl="1"/>
            <a:r>
              <a:rPr lang="cs-CZ" sz="1900" dirty="0"/>
              <a:t>perestrojka</a:t>
            </a:r>
          </a:p>
          <a:p>
            <a:pPr lvl="1"/>
            <a:r>
              <a:rPr lang="cs-CZ" sz="1900" dirty="0" smtClean="0"/>
              <a:t>glasnosť</a:t>
            </a:r>
            <a:endParaRPr lang="cs-CZ" sz="19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sz="1900" b="1" dirty="0"/>
              <a:t>Gorbačovova zahraniční politika</a:t>
            </a:r>
          </a:p>
          <a:p>
            <a:pPr lvl="1"/>
            <a:r>
              <a:rPr lang="cs-CZ" sz="1900" dirty="0"/>
              <a:t>zlepšování vztahů se Západem</a:t>
            </a:r>
          </a:p>
          <a:p>
            <a:pPr lvl="1"/>
            <a:r>
              <a:rPr lang="cs-CZ" sz="1900" dirty="0"/>
              <a:t>ukončení závodů ve </a:t>
            </a:r>
            <a:r>
              <a:rPr lang="cs-CZ" sz="1900" dirty="0" smtClean="0"/>
              <a:t>zbrojení</a:t>
            </a:r>
          </a:p>
          <a:p>
            <a:pPr lvl="1"/>
            <a:endParaRPr lang="cs-CZ" sz="1900" dirty="0"/>
          </a:p>
          <a:p>
            <a:pPr lvl="1"/>
            <a:r>
              <a:rPr lang="cs-CZ" sz="1900" dirty="0"/>
              <a:t>k</a:t>
            </a:r>
            <a:r>
              <a:rPr lang="cs-CZ" sz="1900" dirty="0" smtClean="0"/>
              <a:t>onec Brežněvovy doktríny</a:t>
            </a:r>
            <a:endParaRPr lang="cs-CZ" sz="19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27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asedací místnost Ion">
  <a:themeElements>
    <a:clrScheme name="Modrá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Zasedací místnost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Zasedací místnost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111</TotalTime>
  <Words>492</Words>
  <Application>Microsoft Office PowerPoint</Application>
  <PresentationFormat>Širokoúhlá obrazovka</PresentationFormat>
  <Paragraphs>87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Wingdings</vt:lpstr>
      <vt:lpstr>Wingdings 3</vt:lpstr>
      <vt:lpstr>Zasedací místnost Ion</vt:lpstr>
      <vt:lpstr>Východní blok v 50. létech</vt:lpstr>
      <vt:lpstr>„Povstání 17. června“ (1953)</vt:lpstr>
      <vt:lpstr>Povstání v Poznani (červen1956)</vt:lpstr>
      <vt:lpstr>Maďarské povstání 1956</vt:lpstr>
      <vt:lpstr>Maďarské povstání 1956</vt:lpstr>
      <vt:lpstr>Maďarské povstání 1956</vt:lpstr>
      <vt:lpstr>„Gulášový komunismus“</vt:lpstr>
      <vt:lpstr>Události ve světě</vt:lpstr>
      <vt:lpstr>Leonid Brežněv</vt:lpstr>
      <vt:lpstr>Politika „détente“</vt:lpstr>
      <vt:lpstr>„Brežněvova doktrína“</vt:lpstr>
      <vt:lpstr>Brežněvova doktrína v praxi</vt:lpstr>
      <vt:lpstr>Aghánistán</vt:lpstr>
      <vt:lpstr>Sovětská invaze a válka</vt:lpstr>
      <vt:lpstr>SSSR 1982 - 85</vt:lpstr>
      <vt:lpstr>Sovětský svaz: začátek konce</vt:lpstr>
      <vt:lpstr>Postupný rozklad komunismu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Východní blok v 50. létech</dc:title>
  <dc:creator>doma</dc:creator>
  <cp:lastModifiedBy>doma</cp:lastModifiedBy>
  <cp:revision>16</cp:revision>
  <dcterms:created xsi:type="dcterms:W3CDTF">2025-12-09T12:31:53Z</dcterms:created>
  <dcterms:modified xsi:type="dcterms:W3CDTF">2025-12-10T12:26:56Z</dcterms:modified>
</cp:coreProperties>
</file>