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78" r:id="rId10"/>
    <p:sldId id="276" r:id="rId11"/>
    <p:sldId id="262" r:id="rId12"/>
    <p:sldId id="264" r:id="rId13"/>
    <p:sldId id="265" r:id="rId14"/>
    <p:sldId id="273" r:id="rId15"/>
    <p:sldId id="274" r:id="rId16"/>
    <p:sldId id="275" r:id="rId17"/>
    <p:sldId id="260" r:id="rId18"/>
    <p:sldId id="277" r:id="rId19"/>
    <p:sldId id="266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382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594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395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66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2797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087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484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7311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937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4403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5256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4210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1806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2318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7445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0347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1907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9E73E-D8F5-4F03-928F-F5E2F207D56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9120410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640C10BE-1231-4777-87A1-609F12721B90}" type="datetimeFigureOut">
              <a:rPr lang="cs-CZ" smtClean="0"/>
              <a:t>07.12.2025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4F6527A7-4248-4A81-8310-17CFCC0AB5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178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Vznik východního </a:t>
            </a:r>
            <a:r>
              <a:rPr lang="cs-CZ" dirty="0" smtClean="0"/>
              <a:t>bloku a 50. léta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střední a jihovýchodní Evropa                       pod sovětským vlivem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47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Sovětizace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budování režimů sovětského typu</a:t>
            </a:r>
          </a:p>
          <a:p>
            <a:r>
              <a:rPr lang="cs-CZ" sz="1900" dirty="0" smtClean="0"/>
              <a:t>sovětský sféra vlivu</a:t>
            </a:r>
          </a:p>
          <a:p>
            <a:r>
              <a:rPr lang="cs-CZ" sz="1900" dirty="0" err="1" smtClean="0"/>
              <a:t>Informbyro</a:t>
            </a:r>
            <a:r>
              <a:rPr lang="cs-CZ" sz="1900" dirty="0" smtClean="0"/>
              <a:t> (1947)</a:t>
            </a:r>
          </a:p>
          <a:p>
            <a:r>
              <a:rPr lang="cs-CZ" sz="1900" dirty="0" smtClean="0"/>
              <a:t>odlišné cesty k socialismu SSSR nebude tolerovat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314040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Vytváření bloku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komunisté nikde nemají podporu většiny veřejnosti</a:t>
            </a:r>
          </a:p>
          <a:p>
            <a:r>
              <a:rPr lang="cs-CZ" sz="1900" dirty="0" smtClean="0"/>
              <a:t>1946 – 48 zformování sovět. bloku</a:t>
            </a:r>
          </a:p>
          <a:p>
            <a:endParaRPr lang="cs-CZ" sz="1900" dirty="0"/>
          </a:p>
          <a:p>
            <a:r>
              <a:rPr lang="cs-CZ" sz="1900" dirty="0" smtClean="0"/>
              <a:t>otázka Albánie, Jugoslávie, NDR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213176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Složitá cesta Albánie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Po osvobození (podzim 1944) vzniká komunistický režim – 1946 Lidová republika Albánie</a:t>
            </a:r>
          </a:p>
          <a:p>
            <a:r>
              <a:rPr lang="cs-CZ" sz="1900" dirty="0" smtClean="0"/>
              <a:t>Enver Hodža</a:t>
            </a:r>
          </a:p>
          <a:p>
            <a:r>
              <a:rPr lang="cs-CZ" sz="1900" dirty="0" smtClean="0"/>
              <a:t>Orientace na Jugoslávii (do r. 1948), pak na SSSR</a:t>
            </a:r>
          </a:p>
          <a:p>
            <a:r>
              <a:rPr lang="cs-CZ" sz="1900" dirty="0" smtClean="0"/>
              <a:t>Nástup Chruščova – odklon od SSSR (</a:t>
            </a:r>
            <a:r>
              <a:rPr lang="cs-CZ" sz="1900" dirty="0" err="1" smtClean="0"/>
              <a:t>def</a:t>
            </a:r>
            <a:r>
              <a:rPr lang="cs-CZ" sz="1900" dirty="0" smtClean="0"/>
              <a:t>. 1961), 1968 vstoupení z Varšavské smlouvy</a:t>
            </a:r>
          </a:p>
          <a:p>
            <a:r>
              <a:rPr lang="cs-CZ" sz="1900" dirty="0" smtClean="0"/>
              <a:t>Orientace na Čínu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344153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Albánie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900" dirty="0" smtClean="0"/>
              <a:t>Tvrdá kolektivizace zemědělství</a:t>
            </a:r>
          </a:p>
          <a:p>
            <a:r>
              <a:rPr lang="cs-CZ" sz="1900" dirty="0" smtClean="0"/>
              <a:t>„první ateistický stát světa“</a:t>
            </a:r>
          </a:p>
          <a:p>
            <a:endParaRPr lang="cs-CZ" sz="1900" dirty="0"/>
          </a:p>
          <a:p>
            <a:r>
              <a:rPr lang="cs-CZ" sz="1900" dirty="0" smtClean="0"/>
              <a:t>Pol. 70. let – konec spolupráce s Čínou</a:t>
            </a:r>
          </a:p>
          <a:p>
            <a:r>
              <a:rPr lang="cs-CZ" sz="1900" dirty="0" smtClean="0"/>
              <a:t>„západní imperialisté a východní sociálfašisté“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1179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Albánie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1900" dirty="0" smtClean="0"/>
              <a:t>Úplná izolace země</a:t>
            </a:r>
          </a:p>
          <a:p>
            <a:r>
              <a:rPr lang="cs-CZ" sz="1900" dirty="0" smtClean="0"/>
              <a:t>Naprostý nedostatek jakékoli techniky (zakázána osobní automobilová doprava)</a:t>
            </a:r>
          </a:p>
          <a:p>
            <a:r>
              <a:rPr lang="cs-CZ" sz="1900" dirty="0" smtClean="0"/>
              <a:t>1985 – 61 % obyvatelstva zaměstnáno v zemědělství</a:t>
            </a:r>
          </a:p>
          <a:p>
            <a:r>
              <a:rPr lang="cs-CZ" sz="1900" dirty="0" smtClean="0"/>
              <a:t>Obavy z napadení – bunkry (170 tisíc)</a:t>
            </a:r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63" y="2890639"/>
            <a:ext cx="3636962" cy="2727721"/>
          </a:xfrm>
        </p:spPr>
      </p:pic>
    </p:spTree>
    <p:extLst>
      <p:ext uri="{BB962C8B-B14F-4D97-AF65-F5344CB8AC3E}">
        <p14:creationId xmlns:p14="http://schemas.microsoft.com/office/powerpoint/2010/main" val="391483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Roztržka s Jugoslávií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endParaRPr lang="cs-CZ" altLang="cs-CZ" sz="1900" b="1" dirty="0" smtClean="0"/>
          </a:p>
          <a:p>
            <a:pPr eaLnBrk="1" hangingPunct="1">
              <a:defRPr/>
            </a:pPr>
            <a:endParaRPr lang="cs-CZ" altLang="cs-CZ" sz="1900" b="1" dirty="0"/>
          </a:p>
          <a:p>
            <a:pPr eaLnBrk="1" hangingPunct="1">
              <a:defRPr/>
            </a:pPr>
            <a:endParaRPr lang="cs-CZ" altLang="cs-CZ" sz="1900" b="1" dirty="0" smtClean="0"/>
          </a:p>
          <a:p>
            <a:pPr eaLnBrk="1" hangingPunct="1">
              <a:defRPr/>
            </a:pPr>
            <a:r>
              <a:rPr lang="cs-CZ" altLang="cs-CZ" sz="1900" b="1" dirty="0" smtClean="0"/>
              <a:t>Josip </a:t>
            </a:r>
            <a:r>
              <a:rPr lang="cs-CZ" altLang="cs-CZ" sz="1900" b="1" dirty="0" err="1" smtClean="0"/>
              <a:t>Broz</a:t>
            </a:r>
            <a:r>
              <a:rPr lang="cs-CZ" altLang="cs-CZ" sz="1900" b="1" dirty="0" smtClean="0"/>
              <a:t> Tito</a:t>
            </a:r>
          </a:p>
          <a:p>
            <a:pPr eaLnBrk="1" hangingPunct="1">
              <a:defRPr/>
            </a:pPr>
            <a:r>
              <a:rPr lang="cs-CZ" altLang="cs-CZ" sz="1900" dirty="0" smtClean="0"/>
              <a:t>autoritativní režim podobný Stalinovu (menší represe)</a:t>
            </a:r>
          </a:p>
          <a:p>
            <a:pPr eaLnBrk="1" hangingPunct="1">
              <a:defRPr/>
            </a:pPr>
            <a:r>
              <a:rPr lang="cs-CZ" altLang="cs-CZ" sz="1900" dirty="0" smtClean="0"/>
              <a:t>odmítání sovětského nátlaku</a:t>
            </a:r>
          </a:p>
          <a:p>
            <a:pPr eaLnBrk="1" hangingPunct="1">
              <a:defRPr/>
            </a:pPr>
            <a:r>
              <a:rPr lang="cs-CZ" altLang="cs-CZ" sz="1900" dirty="0" smtClean="0"/>
              <a:t>samostatná zahraniční politika</a:t>
            </a:r>
          </a:p>
        </p:txBody>
      </p:sp>
      <p:pic>
        <p:nvPicPr>
          <p:cNvPr id="5124" name="Picture 6" descr="tito-poza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563" y="1600200"/>
            <a:ext cx="3317875" cy="453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741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dirty="0" smtClean="0"/>
              <a:t>  Jugoslávie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1900" dirty="0" smtClean="0"/>
              <a:t>červen 1948 – roztržka mezi komunistickými zeměmi a Jugoslávií</a:t>
            </a:r>
          </a:p>
          <a:p>
            <a:pPr eaLnBrk="1" hangingPunct="1">
              <a:defRPr/>
            </a:pPr>
            <a:r>
              <a:rPr lang="cs-CZ" altLang="cs-CZ" sz="1900" dirty="0" smtClean="0"/>
              <a:t>formálně ukončena 1955</a:t>
            </a:r>
          </a:p>
          <a:p>
            <a:pPr eaLnBrk="1" hangingPunct="1">
              <a:defRPr/>
            </a:pPr>
            <a:r>
              <a:rPr lang="cs-CZ" altLang="cs-CZ" sz="1900" dirty="0" smtClean="0"/>
              <a:t>Jugoslávie se zájmům SSSR nepodřídila nikdy, ani po </a:t>
            </a:r>
            <a:r>
              <a:rPr lang="cs-CZ" altLang="cs-CZ" sz="1900" dirty="0" err="1" smtClean="0"/>
              <a:t>Titově</a:t>
            </a:r>
            <a:r>
              <a:rPr lang="cs-CZ" altLang="cs-CZ" sz="1900" dirty="0" smtClean="0"/>
              <a:t> smrti (</a:t>
            </a:r>
            <a:r>
              <a:rPr lang="cs-CZ" altLang="cs-CZ" sz="1900" dirty="0" smtClean="0">
                <a:cs typeface="Arial" panose="020B0604020202020204" pitchFamily="34" charset="0"/>
              </a:rPr>
              <a:t>† 1980)</a:t>
            </a:r>
          </a:p>
          <a:p>
            <a:pPr eaLnBrk="1" hangingPunct="1">
              <a:defRPr/>
            </a:pPr>
            <a:r>
              <a:rPr lang="cs-CZ" altLang="cs-CZ" sz="1900" i="1" dirty="0" smtClean="0">
                <a:cs typeface="Arial" panose="020B0604020202020204" pitchFamily="34" charset="0"/>
              </a:rPr>
              <a:t>pro občany Československa byla Jugoslávie „poloviční kapitalismus“</a:t>
            </a:r>
          </a:p>
        </p:txBody>
      </p:sp>
    </p:spTree>
    <p:extLst>
      <p:ext uri="{BB962C8B-B14F-4D97-AF65-F5344CB8AC3E}">
        <p14:creationId xmlns:p14="http://schemas.microsoft.com/office/powerpoint/2010/main" val="34065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Východní Německo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48067"/>
            <a:ext cx="5688632" cy="3067798"/>
          </a:xfrm>
        </p:spPr>
      </p:pic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Viz jiná látka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3404701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 smtClean="0"/>
              <a:t>Závěrečná fáze Stalinovy diktatury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1900" dirty="0" smtClean="0"/>
              <a:t>nekonají se sjezdy komunistické strany, ústřední výbor zasedá jen zřídka – Stalin vládne zcela sám</a:t>
            </a:r>
          </a:p>
          <a:p>
            <a:pPr eaLnBrk="1" hangingPunct="1">
              <a:defRPr/>
            </a:pPr>
            <a:r>
              <a:rPr lang="cs-CZ" altLang="cs-CZ" sz="1900" dirty="0" smtClean="0"/>
              <a:t>čistky, politické procesy</a:t>
            </a:r>
          </a:p>
          <a:p>
            <a:pPr eaLnBrk="1" hangingPunct="1">
              <a:defRPr/>
            </a:pPr>
            <a:r>
              <a:rPr lang="cs-CZ" altLang="cs-CZ" sz="1900" dirty="0" smtClean="0"/>
              <a:t>vězňové zajišťují prakticky všechny největší „stavby socialismu“</a:t>
            </a:r>
          </a:p>
          <a:p>
            <a:pPr eaLnBrk="1" hangingPunct="1">
              <a:defRPr/>
            </a:pPr>
            <a:r>
              <a:rPr lang="cs-CZ" altLang="cs-CZ" sz="1900" dirty="0" smtClean="0"/>
              <a:t>zaostávání země za západním světem</a:t>
            </a:r>
          </a:p>
          <a:p>
            <a:pPr eaLnBrk="1" hangingPunct="1">
              <a:defRPr/>
            </a:pPr>
            <a:r>
              <a:rPr lang="cs-CZ" altLang="cs-CZ" sz="1900" i="1" dirty="0" smtClean="0"/>
              <a:t>„buržoazní pavědy“, „sovětské objevy“</a:t>
            </a:r>
          </a:p>
        </p:txBody>
      </p:sp>
    </p:spTree>
    <p:extLst>
      <p:ext uri="{BB962C8B-B14F-4D97-AF65-F5344CB8AC3E}">
        <p14:creationId xmlns:p14="http://schemas.microsoft.com/office/powerpoint/2010/main" val="207230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Kult Stalinovy osobnosti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68960"/>
            <a:ext cx="4104456" cy="2816112"/>
          </a:xfrm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4640581" y="3068959"/>
            <a:ext cx="3636980" cy="2950843"/>
          </a:xfrm>
        </p:spPr>
        <p:txBody>
          <a:bodyPr>
            <a:normAutofit/>
          </a:bodyPr>
          <a:lstStyle/>
          <a:p>
            <a:r>
              <a:rPr lang="cs-CZ" sz="1900" dirty="0" smtClean="0"/>
              <a:t>Stalin jako zachránce od nacismu</a:t>
            </a:r>
          </a:p>
          <a:p>
            <a:r>
              <a:rPr lang="cs-CZ" sz="1900" dirty="0" smtClean="0"/>
              <a:t>neomylný, neporazitelný</a:t>
            </a:r>
          </a:p>
          <a:p>
            <a:r>
              <a:rPr lang="cs-CZ" sz="1900" dirty="0" smtClean="0"/>
              <a:t>geniální vědec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228893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uctívání má až náboženské rysy</a:t>
            </a:r>
          </a:p>
          <a:p>
            <a:r>
              <a:rPr lang="cs-CZ" sz="1900" b="1" dirty="0" smtClean="0"/>
              <a:t>kult osobnosti</a:t>
            </a:r>
            <a:endParaRPr lang="cs-CZ" sz="1900" b="1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87" y="2489200"/>
            <a:ext cx="2695114" cy="3530600"/>
          </a:xfrm>
        </p:spPr>
      </p:pic>
    </p:spTree>
    <p:extLst>
      <p:ext uri="{BB962C8B-B14F-4D97-AF65-F5344CB8AC3E}">
        <p14:creationId xmlns:p14="http://schemas.microsoft.com/office/powerpoint/2010/main" val="13542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Stalinův pomník na Letné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1900" dirty="0" smtClean="0"/>
              <a:t>1955 – 1962</a:t>
            </a:r>
          </a:p>
          <a:p>
            <a:r>
              <a:rPr lang="cs-CZ" sz="1900" dirty="0" smtClean="0"/>
              <a:t>největší skupinové sousoší v Evropě</a:t>
            </a:r>
          </a:p>
          <a:p>
            <a:r>
              <a:rPr lang="cs-CZ" sz="1900" dirty="0" smtClean="0"/>
              <a:t>„fronta na maso“</a:t>
            </a:r>
          </a:p>
          <a:p>
            <a:r>
              <a:rPr lang="cs-CZ" sz="1900" dirty="0" smtClean="0"/>
              <a:t>výška 15,5 m, délka 22 metrů</a:t>
            </a:r>
          </a:p>
          <a:p>
            <a:r>
              <a:rPr lang="cs-CZ" sz="1900" dirty="0" smtClean="0"/>
              <a:t>podstavec 15 m</a:t>
            </a:r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420" y="3179204"/>
            <a:ext cx="4065582" cy="3052412"/>
          </a:xfrm>
        </p:spPr>
      </p:pic>
    </p:spTree>
    <p:extLst>
      <p:ext uri="{BB962C8B-B14F-4D97-AF65-F5344CB8AC3E}">
        <p14:creationId xmlns:p14="http://schemas.microsoft.com/office/powerpoint/2010/main" val="7096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Unifikace sovětského bloku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1900" b="1" dirty="0" smtClean="0"/>
              <a:t>ideologická</a:t>
            </a:r>
            <a:r>
              <a:rPr lang="cs-CZ" altLang="cs-CZ" sz="1900" dirty="0" smtClean="0"/>
              <a:t> – pouze sovětský model socialismu je správný a přípustný</a:t>
            </a:r>
          </a:p>
          <a:p>
            <a:pPr eaLnBrk="1" hangingPunct="1">
              <a:defRPr/>
            </a:pPr>
            <a:r>
              <a:rPr lang="cs-CZ" altLang="cs-CZ" sz="1900" b="1" dirty="0" smtClean="0"/>
              <a:t>zahraničněpolitická</a:t>
            </a:r>
            <a:r>
              <a:rPr lang="cs-CZ" altLang="cs-CZ" sz="1900" dirty="0" smtClean="0"/>
              <a:t> – „tábor míru stojí jednotně proti imperialistům, kteří chystají válku“</a:t>
            </a:r>
          </a:p>
        </p:txBody>
      </p:sp>
    </p:spTree>
    <p:extLst>
      <p:ext uri="{BB962C8B-B14F-4D97-AF65-F5344CB8AC3E}">
        <p14:creationId xmlns:p14="http://schemas.microsoft.com/office/powerpoint/2010/main" val="16143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Unifikace sovětského bloku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66440" y="2489200"/>
            <a:ext cx="3993592" cy="353060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1900" b="1" dirty="0" smtClean="0"/>
              <a:t>Rada vzájemné hospodářské pomoci (RVHP, 1949)</a:t>
            </a:r>
          </a:p>
          <a:p>
            <a:pPr eaLnBrk="1" hangingPunct="1">
              <a:defRPr/>
            </a:pPr>
            <a:r>
              <a:rPr lang="cs-CZ" altLang="cs-CZ" sz="1900" dirty="0" smtClean="0"/>
              <a:t>nástroj pro podřízení ekonomik komunistických zemí potřebám SSSR</a:t>
            </a:r>
          </a:p>
          <a:p>
            <a:pPr eaLnBrk="1" hangingPunct="1">
              <a:defRPr/>
            </a:pPr>
            <a:r>
              <a:rPr lang="cs-CZ" altLang="cs-CZ" sz="1900" dirty="0" smtClean="0"/>
              <a:t>Československo, Albánie, Bulharsko, Maďarsko, Polsko, Rumunsko</a:t>
            </a:r>
          </a:p>
          <a:p>
            <a:pPr eaLnBrk="1" hangingPunct="1">
              <a:defRPr/>
            </a:pPr>
            <a:r>
              <a:rPr lang="cs-CZ" altLang="cs-CZ" sz="1900" dirty="0" smtClean="0"/>
              <a:t>Německá demokratická </a:t>
            </a:r>
            <a:r>
              <a:rPr lang="cs-CZ" altLang="cs-CZ" sz="1900" dirty="0" err="1" smtClean="0"/>
              <a:t>rep</a:t>
            </a:r>
            <a:r>
              <a:rPr lang="cs-CZ" altLang="cs-CZ" sz="1900" dirty="0" smtClean="0"/>
              <a:t>., Kuba, Vietnam</a:t>
            </a:r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486493"/>
            <a:ext cx="3530600" cy="3530600"/>
          </a:xfrm>
        </p:spPr>
      </p:pic>
    </p:spTree>
    <p:extLst>
      <p:ext uri="{BB962C8B-B14F-4D97-AF65-F5344CB8AC3E}">
        <p14:creationId xmlns:p14="http://schemas.microsoft.com/office/powerpoint/2010/main" val="19050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 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64903"/>
            <a:ext cx="8229600" cy="356602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1900" dirty="0" smtClean="0"/>
              <a:t>důraz na </a:t>
            </a:r>
            <a:r>
              <a:rPr lang="cs-CZ" altLang="cs-CZ" sz="1900" b="1" dirty="0" smtClean="0"/>
              <a:t>těžbu surovin a těžký průmysl</a:t>
            </a:r>
          </a:p>
          <a:p>
            <a:pPr eaLnBrk="1" hangingPunct="1">
              <a:defRPr/>
            </a:pPr>
            <a:r>
              <a:rPr lang="cs-CZ" altLang="cs-CZ" sz="1900" dirty="0" smtClean="0"/>
              <a:t>industrializace zaostalých zemí (Balkán)</a:t>
            </a:r>
          </a:p>
          <a:p>
            <a:pPr eaLnBrk="1" hangingPunct="1">
              <a:defRPr/>
            </a:pPr>
            <a:r>
              <a:rPr lang="cs-CZ" altLang="cs-CZ" sz="1900" b="1" dirty="0" smtClean="0"/>
              <a:t>zbrojní výroba</a:t>
            </a:r>
          </a:p>
          <a:p>
            <a:pPr eaLnBrk="1" hangingPunct="1">
              <a:defRPr/>
            </a:pPr>
            <a:r>
              <a:rPr lang="cs-CZ" altLang="cs-CZ" sz="1900" dirty="0" smtClean="0"/>
              <a:t>likvidace soukromého sektoru, kolektivizace zemědělství, zanedbávání výroby spotřebního zboží </a:t>
            </a:r>
            <a:r>
              <a:rPr lang="cs-CZ" altLang="cs-CZ" sz="1900" dirty="0" smtClean="0">
                <a:sym typeface="Wingdings" panose="05000000000000000000" pitchFamily="2" charset="2"/>
              </a:rPr>
              <a:t> </a:t>
            </a:r>
            <a:r>
              <a:rPr lang="cs-CZ" altLang="cs-CZ" sz="1900" b="1" dirty="0" smtClean="0">
                <a:sym typeface="Wingdings" panose="05000000000000000000" pitchFamily="2" charset="2"/>
              </a:rPr>
              <a:t>trvalý nedostatek</a:t>
            </a:r>
          </a:p>
          <a:p>
            <a:pPr eaLnBrk="1" hangingPunct="1">
              <a:defRPr/>
            </a:pPr>
            <a:r>
              <a:rPr lang="cs-CZ" altLang="cs-CZ" sz="1900" dirty="0" smtClean="0">
                <a:sym typeface="Wingdings" panose="05000000000000000000" pitchFamily="2" charset="2"/>
              </a:rPr>
              <a:t>SSSR – ekonomické problémy skrývány, ale existují (spotřební zboží a zemědělství – nedosahuje předválečné úrovně)</a:t>
            </a:r>
          </a:p>
        </p:txBody>
      </p:sp>
    </p:spTree>
    <p:extLst>
      <p:ext uri="{BB962C8B-B14F-4D97-AF65-F5344CB8AC3E}">
        <p14:creationId xmlns:p14="http://schemas.microsoft.com/office/powerpoint/2010/main" val="414186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Unifikace sovětského bloku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4137608" cy="3964136"/>
          </a:xfrm>
        </p:spPr>
        <p:txBody>
          <a:bodyPr>
            <a:normAutofit/>
          </a:bodyPr>
          <a:lstStyle/>
          <a:p>
            <a:r>
              <a:rPr lang="cs-CZ" sz="1900" b="1" dirty="0" smtClean="0"/>
              <a:t>Varšavský smlouva -vojenský pakt, 1955</a:t>
            </a:r>
          </a:p>
          <a:p>
            <a:r>
              <a:rPr lang="cs-CZ" sz="1900" dirty="0" smtClean="0"/>
              <a:t>Albánie</a:t>
            </a:r>
            <a:r>
              <a:rPr lang="cs-CZ" sz="1900" dirty="0"/>
              <a:t>, Bulharsko, Československo, Maďarsko, NDR, Polsko, Rumunsko, </a:t>
            </a:r>
            <a:r>
              <a:rPr lang="cs-CZ" sz="1900" dirty="0" smtClean="0"/>
              <a:t>SSSR</a:t>
            </a:r>
          </a:p>
          <a:p>
            <a:r>
              <a:rPr lang="cs-CZ" sz="1900" dirty="0" smtClean="0"/>
              <a:t>Národní armády byly podřízeny sovětskému velení</a:t>
            </a:r>
          </a:p>
          <a:p>
            <a:r>
              <a:rPr lang="cs-CZ" sz="1900" dirty="0" smtClean="0"/>
              <a:t>Původně protipól NATO, ale stala se prostředkem pro sovětské ovládání kom. zemí </a:t>
            </a:r>
            <a:r>
              <a:rPr lang="cs-CZ" sz="1900" i="1" dirty="0" smtClean="0"/>
              <a:t>(o tom později)</a:t>
            </a:r>
          </a:p>
          <a:p>
            <a:endParaRPr lang="cs-CZ" sz="19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140968"/>
            <a:ext cx="3121152" cy="2225040"/>
          </a:xfrm>
        </p:spPr>
      </p:pic>
    </p:spTree>
    <p:extLst>
      <p:ext uri="{BB962C8B-B14F-4D97-AF65-F5344CB8AC3E}">
        <p14:creationId xmlns:p14="http://schemas.microsoft.com/office/powerpoint/2010/main" val="262736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Policejní režimy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1900" dirty="0" smtClean="0"/>
              <a:t>sovětský blok – potlačování jakékoli opozice</a:t>
            </a:r>
          </a:p>
          <a:p>
            <a:pPr eaLnBrk="1" hangingPunct="1">
              <a:defRPr/>
            </a:pPr>
            <a:r>
              <a:rPr lang="cs-CZ" altLang="cs-CZ" sz="1900" dirty="0" smtClean="0"/>
              <a:t>sovětští poradci</a:t>
            </a:r>
          </a:p>
          <a:p>
            <a:pPr eaLnBrk="1" hangingPunct="1">
              <a:defRPr/>
            </a:pPr>
            <a:r>
              <a:rPr lang="cs-CZ" altLang="cs-CZ" sz="1900" dirty="0" smtClean="0"/>
              <a:t>zinscenované soudní procesy (jako v SSSR před válkou)</a:t>
            </a:r>
          </a:p>
          <a:p>
            <a:pPr eaLnBrk="1" hangingPunct="1">
              <a:defRPr/>
            </a:pPr>
            <a:r>
              <a:rPr lang="cs-CZ" altLang="cs-CZ" sz="1900" dirty="0" smtClean="0"/>
              <a:t>ve většině zemí nalezen </a:t>
            </a:r>
            <a:r>
              <a:rPr lang="cs-CZ" altLang="cs-CZ" sz="1900" i="1" dirty="0" smtClean="0"/>
              <a:t>„nepřítel uvnitř strany“</a:t>
            </a:r>
          </a:p>
        </p:txBody>
      </p:sp>
    </p:spTree>
    <p:extLst>
      <p:ext uri="{BB962C8B-B14F-4D97-AF65-F5344CB8AC3E}">
        <p14:creationId xmlns:p14="http://schemas.microsoft.com/office/powerpoint/2010/main" val="80378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Stalinova smrt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5. března 1953</a:t>
            </a:r>
          </a:p>
          <a:p>
            <a:r>
              <a:rPr lang="cs-CZ" sz="1900" dirty="0"/>
              <a:t>b</a:t>
            </a:r>
            <a:r>
              <a:rPr lang="cs-CZ" sz="1900" dirty="0" smtClean="0"/>
              <a:t>oj o nástupnictví, krátce kolektivní vedení</a:t>
            </a:r>
          </a:p>
          <a:p>
            <a:r>
              <a:rPr lang="cs-CZ" sz="1900" dirty="0" smtClean="0"/>
              <a:t>Lavrentij Berija (popraven v prosinci)</a:t>
            </a:r>
          </a:p>
          <a:p>
            <a:r>
              <a:rPr lang="cs-CZ" sz="1900" dirty="0" smtClean="0"/>
              <a:t>od září šéfem strany         (a státu) </a:t>
            </a:r>
            <a:r>
              <a:rPr lang="cs-CZ" sz="1900" b="1" dirty="0" smtClean="0"/>
              <a:t>Nikita Chruščov </a:t>
            </a:r>
            <a:r>
              <a:rPr lang="cs-CZ" sz="1900" dirty="0" smtClean="0"/>
              <a:t>(1953 – 64)</a:t>
            </a:r>
            <a:endParaRPr lang="cs-CZ" sz="19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95" y="2489200"/>
            <a:ext cx="2630297" cy="3530600"/>
          </a:xfrm>
        </p:spPr>
      </p:pic>
    </p:spTree>
    <p:extLst>
      <p:ext uri="{BB962C8B-B14F-4D97-AF65-F5344CB8AC3E}">
        <p14:creationId xmlns:p14="http://schemas.microsoft.com/office/powerpoint/2010/main" val="190348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XX. Sjezd KSSS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866439" y="2204864"/>
            <a:ext cx="4569657" cy="4248472"/>
          </a:xfrm>
        </p:spPr>
        <p:txBody>
          <a:bodyPr>
            <a:noAutofit/>
          </a:bodyPr>
          <a:lstStyle/>
          <a:p>
            <a:r>
              <a:rPr lang="cs-CZ" sz="1900" dirty="0" smtClean="0"/>
              <a:t>1956</a:t>
            </a:r>
          </a:p>
          <a:p>
            <a:r>
              <a:rPr lang="cs-CZ" sz="1900" dirty="0" smtClean="0"/>
              <a:t>tajný Chruščovův referát – </a:t>
            </a:r>
            <a:r>
              <a:rPr lang="cs-CZ" sz="1900" dirty="0" err="1" smtClean="0"/>
              <a:t>odha</a:t>
            </a:r>
            <a:r>
              <a:rPr lang="cs-CZ" sz="1900" dirty="0" smtClean="0"/>
              <a:t>-lení a pojmenování Stalinových zločinů („kult osobnosti“) – počátek </a:t>
            </a:r>
            <a:r>
              <a:rPr lang="cs-CZ" sz="1900" b="1" dirty="0" smtClean="0"/>
              <a:t>destalinizace</a:t>
            </a:r>
          </a:p>
          <a:p>
            <a:r>
              <a:rPr lang="cs-CZ" sz="1900" dirty="0" smtClean="0"/>
              <a:t>duch stalinismu v SSSR přetrvává,   i když nezákonnosti jsou zásadně omezeny (zrušení gulagu)</a:t>
            </a:r>
          </a:p>
          <a:p>
            <a:r>
              <a:rPr lang="cs-CZ" sz="1900" i="1" dirty="0" smtClean="0"/>
              <a:t>„Stalin udělal ze země s motykami zemi s atomovou bombou“</a:t>
            </a:r>
            <a:endParaRPr lang="cs-CZ" sz="1900" i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794" y="2636912"/>
            <a:ext cx="3081811" cy="2904695"/>
          </a:xfrm>
        </p:spPr>
      </p:pic>
    </p:spTree>
    <p:extLst>
      <p:ext uri="{BB962C8B-B14F-4D97-AF65-F5344CB8AC3E}">
        <p14:creationId xmlns:p14="http://schemas.microsoft.com/office/powerpoint/2010/main" val="21533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asedací místnost Ion">
  <a:themeElements>
    <a:clrScheme name="Zasedací místnost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Zasedací místnost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asedací místnost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74</TotalTime>
  <Words>595</Words>
  <Application>Microsoft Office PowerPoint</Application>
  <PresentationFormat>Předvádění na obrazovce (4:3)</PresentationFormat>
  <Paragraphs>97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Wingdings</vt:lpstr>
      <vt:lpstr>Wingdings 3</vt:lpstr>
      <vt:lpstr>Zasedací místnost Ion</vt:lpstr>
      <vt:lpstr>Vznik východního bloku a 50. léta</vt:lpstr>
      <vt:lpstr>Sovětizace</vt:lpstr>
      <vt:lpstr>Vytváření bloku</vt:lpstr>
      <vt:lpstr>Složitá cesta Albánie</vt:lpstr>
      <vt:lpstr>Albánie</vt:lpstr>
      <vt:lpstr>Albánie</vt:lpstr>
      <vt:lpstr>Roztržka s Jugoslávií</vt:lpstr>
      <vt:lpstr>  Jugoslávie</vt:lpstr>
      <vt:lpstr>Východní Německo</vt:lpstr>
      <vt:lpstr>Závěrečná fáze Stalinovy diktatury</vt:lpstr>
      <vt:lpstr>Kult Stalinovy osobnosti</vt:lpstr>
      <vt:lpstr>  </vt:lpstr>
      <vt:lpstr>Stalinův pomník na Letné</vt:lpstr>
      <vt:lpstr>Unifikace sovětského bloku</vt:lpstr>
      <vt:lpstr>Unifikace sovětského bloku</vt:lpstr>
      <vt:lpstr>  </vt:lpstr>
      <vt:lpstr>Unifikace sovětského bloku</vt:lpstr>
      <vt:lpstr>Policejní režimy</vt:lpstr>
      <vt:lpstr>Stalinova smrt</vt:lpstr>
      <vt:lpstr>  XX. Sjezd KSSS</vt:lpstr>
    </vt:vector>
  </TitlesOfParts>
  <Company>GPdC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Vznik východního bloku</dc:title>
  <dc:creator>Jiří Kálal</dc:creator>
  <cp:lastModifiedBy>doma</cp:lastModifiedBy>
  <cp:revision>12</cp:revision>
  <dcterms:created xsi:type="dcterms:W3CDTF">2017-03-13T18:17:33Z</dcterms:created>
  <dcterms:modified xsi:type="dcterms:W3CDTF">2025-12-07T16:37:20Z</dcterms:modified>
</cp:coreProperties>
</file>