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7" r:id="rId3"/>
    <p:sldId id="259" r:id="rId4"/>
    <p:sldId id="260" r:id="rId5"/>
    <p:sldId id="261" r:id="rId6"/>
    <p:sldId id="262" r:id="rId7"/>
    <p:sldId id="264" r:id="rId8"/>
    <p:sldId id="271" r:id="rId9"/>
    <p:sldId id="272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3710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11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0923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281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6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65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923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580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129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4218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0756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9519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3040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1505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4762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3622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383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CC6E349-A580-4070-9949-DA22E74D7EA3}" type="datetimeFigureOut">
              <a:rPr lang="cs-CZ" smtClean="0"/>
              <a:t>25.02.2020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4B82A27-7938-41BD-B6AE-39834638C2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70523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Studená válka</a:t>
            </a:r>
            <a:endParaRPr lang="cs-CZ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Rozdělený svět 2. poloviny 20. století</a:t>
            </a:r>
          </a:p>
          <a:p>
            <a:r>
              <a:rPr lang="cs-CZ" dirty="0" smtClean="0"/>
              <a:t>2. část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05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Povstání v Maďarsku (1956)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cs-CZ" sz="2200" dirty="0"/>
              <a:t>Říjen – poklidná demonstrace solidarity s Poláky </a:t>
            </a:r>
            <a:r>
              <a:rPr lang="cs-CZ" sz="2200" dirty="0">
                <a:sym typeface="Wingdings" panose="05000000000000000000" pitchFamily="2" charset="2"/>
              </a:rPr>
              <a:t> výbuch odporu proti stalinistickému režimu (celé Maďarsko</a:t>
            </a:r>
          </a:p>
          <a:p>
            <a:r>
              <a:rPr lang="cs-CZ" sz="2200" dirty="0">
                <a:sym typeface="Wingdings" panose="05000000000000000000" pitchFamily="2" charset="2"/>
              </a:rPr>
              <a:t>Druhý den – zásah sovětských vojsk (boje v ulicích)</a:t>
            </a:r>
          </a:p>
          <a:p>
            <a:r>
              <a:rPr lang="cs-CZ" sz="2200" b="1" dirty="0" err="1">
                <a:sym typeface="Wingdings" panose="05000000000000000000" pitchFamily="2" charset="2"/>
              </a:rPr>
              <a:t>Imre</a:t>
            </a:r>
            <a:r>
              <a:rPr lang="cs-CZ" sz="2200" b="1" dirty="0">
                <a:sym typeface="Wingdings" panose="05000000000000000000" pitchFamily="2" charset="2"/>
              </a:rPr>
              <a:t> Nagy </a:t>
            </a:r>
            <a:r>
              <a:rPr lang="cs-CZ" sz="2200" dirty="0">
                <a:sym typeface="Wingdings" panose="05000000000000000000" pitchFamily="2" charset="2"/>
              </a:rPr>
              <a:t>– předseda vlády</a:t>
            </a:r>
          </a:p>
        </p:txBody>
      </p:sp>
      <p:sp>
        <p:nvSpPr>
          <p:cNvPr id="12" name="Zástupný symbol pro obsah 1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cs-CZ" sz="2200" dirty="0">
                <a:sym typeface="Wingdings" panose="05000000000000000000" pitchFamily="2" charset="2"/>
              </a:rPr>
              <a:t>Největší boje – 6 dnů </a:t>
            </a:r>
            <a:r>
              <a:rPr lang="cs-CZ" sz="2200" dirty="0">
                <a:sym typeface="Wingdings" panose="05000000000000000000" pitchFamily="2" charset="2"/>
              </a:rPr>
              <a:t>      na </a:t>
            </a:r>
            <a:r>
              <a:rPr lang="cs-CZ" sz="2200" dirty="0">
                <a:sym typeface="Wingdings" panose="05000000000000000000" pitchFamily="2" charset="2"/>
              </a:rPr>
              <a:t>poč. listopadu</a:t>
            </a:r>
            <a:r>
              <a:rPr lang="cs-CZ" sz="2200" dirty="0"/>
              <a:t> </a:t>
            </a:r>
          </a:p>
          <a:p>
            <a:r>
              <a:rPr lang="cs-CZ" sz="2200" dirty="0"/>
              <a:t>Povstání potlačeno</a:t>
            </a:r>
          </a:p>
          <a:p>
            <a:r>
              <a:rPr lang="cs-CZ" sz="2200" dirty="0"/>
              <a:t>Tisíce až desetitisíce obětí</a:t>
            </a:r>
          </a:p>
          <a:p>
            <a:r>
              <a:rPr lang="cs-CZ" sz="2200" dirty="0"/>
              <a:t>200 až 300 tisíc emigrantů</a:t>
            </a:r>
          </a:p>
          <a:p>
            <a:r>
              <a:rPr lang="cs-CZ" sz="2200" dirty="0"/>
              <a:t>Nagy odsouzen a popraven</a:t>
            </a:r>
          </a:p>
          <a:p>
            <a:endParaRPr lang="cs-CZ" dirty="0" smtClean="0"/>
          </a:p>
          <a:p>
            <a:r>
              <a:rPr lang="cs-CZ" b="1" dirty="0" smtClean="0"/>
              <a:t>Největší a nejkrvavější protikomunistické povstání ve východním bloku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86680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Korejská válka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200" dirty="0"/>
              <a:t>Po skončení japonské okupace: sever – okupační zóny SSSR, jih – USA</a:t>
            </a:r>
          </a:p>
          <a:p>
            <a:r>
              <a:rPr lang="cs-CZ" sz="2200" dirty="0"/>
              <a:t>P</a:t>
            </a:r>
            <a:r>
              <a:rPr lang="cs-CZ" sz="2200" dirty="0"/>
              <a:t>o r. 1848: </a:t>
            </a:r>
          </a:p>
          <a:p>
            <a:pPr lvl="1"/>
            <a:r>
              <a:rPr lang="cs-CZ" sz="2200" dirty="0"/>
              <a:t>sever - komunistický režim (Kim Ir-sen)</a:t>
            </a:r>
          </a:p>
          <a:p>
            <a:pPr lvl="1"/>
            <a:r>
              <a:rPr lang="cs-CZ" sz="2200" dirty="0"/>
              <a:t>j</a:t>
            </a:r>
            <a:r>
              <a:rPr lang="cs-CZ" sz="2200" dirty="0"/>
              <a:t>ih – demokratická vláda</a:t>
            </a:r>
          </a:p>
          <a:p>
            <a:pPr marL="450000" lvl="1" indent="0">
              <a:buNone/>
            </a:pPr>
            <a:endParaRPr lang="cs-CZ" sz="2200" dirty="0"/>
          </a:p>
          <a:p>
            <a:pPr marL="450000" lvl="1" indent="0">
              <a:buNone/>
            </a:pPr>
            <a:endParaRPr lang="cs-CZ" sz="2200" dirty="0"/>
          </a:p>
          <a:p>
            <a:pPr marL="450000" lvl="1" indent="0">
              <a:buNone/>
            </a:pPr>
            <a:r>
              <a:rPr lang="cs-CZ" sz="2200" dirty="0"/>
              <a:t>1950 – válka: invaze Severní Koreje na jih – OSN pověřuje vojska USA obranou jihu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583970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370" y="692696"/>
            <a:ext cx="8015274" cy="5544616"/>
          </a:xfrm>
        </p:spPr>
      </p:pic>
    </p:spTree>
    <p:extLst>
      <p:ext uri="{BB962C8B-B14F-4D97-AF65-F5344CB8AC3E}">
        <p14:creationId xmlns:p14="http://schemas.microsoft.com/office/powerpoint/2010/main" val="3227366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3795" y="2645224"/>
            <a:ext cx="3795373" cy="3154287"/>
          </a:xfrm>
        </p:spPr>
        <p:txBody>
          <a:bodyPr>
            <a:normAutofit/>
          </a:bodyPr>
          <a:lstStyle/>
          <a:p>
            <a:r>
              <a:rPr lang="cs-CZ" sz="2200" dirty="0"/>
              <a:t>Účast Číny ve válce, podpora SSR severu</a:t>
            </a:r>
          </a:p>
          <a:p>
            <a:r>
              <a:rPr lang="cs-CZ" sz="2200" dirty="0"/>
              <a:t>Zločiny proti civilnímu obyvatelstvu</a:t>
            </a:r>
          </a:p>
          <a:p>
            <a:r>
              <a:rPr lang="cs-CZ" sz="2200" dirty="0"/>
              <a:t>1953 uzavřeno příměří</a:t>
            </a:r>
          </a:p>
          <a:p>
            <a:r>
              <a:rPr lang="cs-CZ" sz="2200" dirty="0"/>
              <a:t>Mír dodnes není uzavřen</a:t>
            </a:r>
          </a:p>
          <a:p>
            <a:r>
              <a:rPr lang="cs-CZ" sz="2200" dirty="0"/>
              <a:t>Hranice na 38. rovnoběžce</a:t>
            </a:r>
            <a:endParaRPr lang="cs-CZ" sz="22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90" y="644769"/>
            <a:ext cx="5743951" cy="3835791"/>
          </a:xfrm>
        </p:spPr>
      </p:pic>
    </p:spTree>
    <p:extLst>
      <p:ext uri="{BB962C8B-B14F-4D97-AF65-F5344CB8AC3E}">
        <p14:creationId xmlns:p14="http://schemas.microsoft.com/office/powerpoint/2010/main" val="180894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29" y="2913417"/>
            <a:ext cx="5059363" cy="3375501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935761" y="764706"/>
            <a:ext cx="6038908" cy="2148712"/>
          </a:xfrm>
        </p:spPr>
        <p:txBody>
          <a:bodyPr>
            <a:normAutofit/>
          </a:bodyPr>
          <a:lstStyle/>
          <a:p>
            <a:r>
              <a:rPr lang="cs-CZ" sz="2200" dirty="0"/>
              <a:t>2,5 mil. Korejců – obětí (vč. zraněných)</a:t>
            </a:r>
          </a:p>
          <a:p>
            <a:r>
              <a:rPr lang="cs-CZ" sz="2200" dirty="0"/>
              <a:t>Několik tisíc Američanů</a:t>
            </a:r>
          </a:p>
          <a:p>
            <a:r>
              <a:rPr lang="cs-CZ" sz="2200" dirty="0"/>
              <a:t>Typický „zástupný“ konflikt studené války</a:t>
            </a:r>
          </a:p>
          <a:p>
            <a:r>
              <a:rPr lang="cs-CZ" sz="2200" dirty="0"/>
              <a:t>Válka nepopulární v USA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7858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XX. </a:t>
            </a:r>
            <a:r>
              <a:rPr lang="cs-CZ" dirty="0" smtClean="0"/>
              <a:t>sjezd </a:t>
            </a:r>
            <a:r>
              <a:rPr lang="cs-CZ" dirty="0" smtClean="0"/>
              <a:t>KSSS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200" dirty="0"/>
              <a:t>1953 umírá Stalin</a:t>
            </a:r>
          </a:p>
          <a:p>
            <a:r>
              <a:rPr lang="cs-CZ" sz="2200" dirty="0"/>
              <a:t>1956 XX. Sjezd KSSS – tajný referát o Stalinových zločinech (Nikita Chruščov), „kult osobnosti“ </a:t>
            </a:r>
          </a:p>
          <a:p>
            <a:r>
              <a:rPr lang="cs-CZ" sz="2200" dirty="0"/>
              <a:t>pozvolna končí období nejtvrdšího režimu v SSSR i v dalších zemích komunistického bloku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24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Berlínská zeď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200" dirty="0" smtClean="0"/>
              <a:t>1949 – 1961 z NDR uprchly na Západ cca 3 milióny lidí</a:t>
            </a:r>
          </a:p>
          <a:p>
            <a:r>
              <a:rPr lang="cs-CZ" sz="2200" dirty="0" smtClean="0"/>
              <a:t>Většina překročila hranici v Berlíně</a:t>
            </a:r>
          </a:p>
          <a:p>
            <a:r>
              <a:rPr lang="cs-CZ" sz="2200" dirty="0" smtClean="0"/>
              <a:t>Noc 12. - 13</a:t>
            </a:r>
            <a:r>
              <a:rPr lang="cs-CZ" sz="2200" dirty="0"/>
              <a:t>.</a:t>
            </a:r>
            <a:r>
              <a:rPr lang="cs-CZ" sz="2200" dirty="0" smtClean="0"/>
              <a:t> srpna 1961 – NDR přerušila spojení mezi </a:t>
            </a:r>
            <a:r>
              <a:rPr lang="cs-CZ" sz="2200" dirty="0" err="1" smtClean="0"/>
              <a:t>Vých</a:t>
            </a:r>
            <a:r>
              <a:rPr lang="cs-CZ" sz="2200" dirty="0" smtClean="0"/>
              <a:t>. a Záp. Berlínem</a:t>
            </a:r>
          </a:p>
          <a:p>
            <a:r>
              <a:rPr lang="cs-CZ" sz="2200" dirty="0" smtClean="0"/>
              <a:t>Postupně vybudována neprostupná hranice</a:t>
            </a:r>
          </a:p>
          <a:p>
            <a:r>
              <a:rPr lang="cs-CZ" sz="2200" dirty="0" smtClean="0"/>
              <a:t>165 km</a:t>
            </a:r>
          </a:p>
          <a:p>
            <a:r>
              <a:rPr lang="cs-CZ" sz="2200" dirty="0" smtClean="0"/>
              <a:t>Přesto pokusy o překonání zdi – oběti (125 zabitých, 81 nejasných)</a:t>
            </a:r>
          </a:p>
          <a:p>
            <a:r>
              <a:rPr lang="cs-CZ" sz="2200" dirty="0" smtClean="0"/>
              <a:t>Pád zdi – 9. 11. 1989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1121398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70" y="767687"/>
            <a:ext cx="9930108" cy="5740844"/>
          </a:xfrm>
        </p:spPr>
      </p:pic>
    </p:spTree>
    <p:extLst>
      <p:ext uri="{BB962C8B-B14F-4D97-AF65-F5344CB8AC3E}">
        <p14:creationId xmlns:p14="http://schemas.microsoft.com/office/powerpoint/2010/main" val="2729195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Karibská krize (1962)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287500" cy="4058750"/>
          </a:xfrm>
        </p:spPr>
        <p:txBody>
          <a:bodyPr>
            <a:normAutofit/>
          </a:bodyPr>
          <a:lstStyle/>
          <a:p>
            <a:r>
              <a:rPr lang="cs-CZ" sz="2200" dirty="0"/>
              <a:t>Kubánská krize</a:t>
            </a:r>
          </a:p>
          <a:p>
            <a:r>
              <a:rPr lang="cs-CZ" sz="2200" dirty="0"/>
              <a:t>1959 – prokomunistická vláda na Kubě (Fidel Castro)</a:t>
            </a:r>
          </a:p>
          <a:p>
            <a:r>
              <a:rPr lang="cs-CZ" sz="2200" dirty="0"/>
              <a:t>Pod tlakem USA se Kuba přiklání stále více k SSSR</a:t>
            </a:r>
            <a:endParaRPr lang="cs-CZ" sz="22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798" y="2289168"/>
            <a:ext cx="3635373" cy="4053442"/>
          </a:xfrm>
        </p:spPr>
      </p:pic>
    </p:spTree>
    <p:extLst>
      <p:ext uri="{BB962C8B-B14F-4D97-AF65-F5344CB8AC3E}">
        <p14:creationId xmlns:p14="http://schemas.microsoft.com/office/powerpoint/2010/main" val="96060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89710" y="836713"/>
            <a:ext cx="5215012" cy="4954487"/>
          </a:xfrm>
        </p:spPr>
        <p:txBody>
          <a:bodyPr>
            <a:normAutofit/>
          </a:bodyPr>
          <a:lstStyle/>
          <a:p>
            <a:r>
              <a:rPr lang="cs-CZ" sz="2200" dirty="0"/>
              <a:t>SSSR začíná s budováním vojenských základen na Kubě</a:t>
            </a:r>
          </a:p>
          <a:p>
            <a:r>
              <a:rPr lang="cs-CZ" sz="2200" dirty="0"/>
              <a:t>USDA zahajují vojenskou blokádu ostrova</a:t>
            </a:r>
            <a:endParaRPr lang="cs-CZ" sz="22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218" y="1979169"/>
            <a:ext cx="5792212" cy="4475388"/>
          </a:xfrm>
        </p:spPr>
      </p:pic>
    </p:spTree>
    <p:extLst>
      <p:ext uri="{BB962C8B-B14F-4D97-AF65-F5344CB8AC3E}">
        <p14:creationId xmlns:p14="http://schemas.microsoft.com/office/powerpoint/2010/main" val="131337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609600"/>
            <a:ext cx="7632848" cy="5850371"/>
          </a:xfrm>
        </p:spPr>
      </p:pic>
    </p:spTree>
    <p:extLst>
      <p:ext uri="{BB962C8B-B14F-4D97-AF65-F5344CB8AC3E}">
        <p14:creationId xmlns:p14="http://schemas.microsoft.com/office/powerpoint/2010/main" val="282098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  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09346" y="980729"/>
            <a:ext cx="7765322" cy="4810473"/>
          </a:xfrm>
        </p:spPr>
        <p:txBody>
          <a:bodyPr>
            <a:normAutofit/>
          </a:bodyPr>
          <a:lstStyle/>
          <a:p>
            <a:r>
              <a:rPr lang="cs-CZ" sz="2200" dirty="0"/>
              <a:t>Svět na pokraji „horké“ války mezi USA a SSSR</a:t>
            </a:r>
          </a:p>
          <a:p>
            <a:r>
              <a:rPr lang="cs-CZ" sz="2200" dirty="0"/>
              <a:t>Dojednán kompromis:</a:t>
            </a:r>
          </a:p>
          <a:p>
            <a:pPr lvl="1"/>
            <a:r>
              <a:rPr lang="cs-CZ" sz="2200" dirty="0"/>
              <a:t>Chruščov: SSSR stáhne rakety z Kuby</a:t>
            </a:r>
          </a:p>
          <a:p>
            <a:pPr lvl="1"/>
            <a:r>
              <a:rPr lang="cs-CZ" sz="2200" dirty="0"/>
              <a:t>John Fitzgerald Kennedy: USA stáhnou rakety z Turecka a Itálie</a:t>
            </a:r>
          </a:p>
          <a:p>
            <a:pPr lvl="1"/>
            <a:endParaRPr lang="cs-CZ" sz="2200" dirty="0"/>
          </a:p>
          <a:p>
            <a:pPr lvl="1"/>
            <a:endParaRPr lang="cs-CZ" sz="2200" dirty="0"/>
          </a:p>
          <a:p>
            <a:pPr lvl="1"/>
            <a:r>
              <a:rPr lang="cs-CZ" sz="2200" dirty="0"/>
              <a:t>Komunistická Castrova vláda na Kubě zůstává (USA – základna </a:t>
            </a:r>
            <a:r>
              <a:rPr lang="cs-CZ" sz="2200" dirty="0" err="1"/>
              <a:t>Guantánamo</a:t>
            </a:r>
            <a:r>
              <a:rPr lang="cs-CZ" sz="2200" dirty="0"/>
              <a:t>)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3255308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řidlice">
  <a:themeElements>
    <a:clrScheme name="Břidlic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Břidlic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TM04033929[[fn=Břidlice]]</Template>
  <TotalTime>30</TotalTime>
  <Words>378</Words>
  <Application>Microsoft Office PowerPoint</Application>
  <PresentationFormat>Širokoúhlá obrazovka</PresentationFormat>
  <Paragraphs>63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Calisto MT</vt:lpstr>
      <vt:lpstr>Trebuchet MS</vt:lpstr>
      <vt:lpstr>Wingdings</vt:lpstr>
      <vt:lpstr>Wingdings 2</vt:lpstr>
      <vt:lpstr>Břidlice</vt:lpstr>
      <vt:lpstr>Studená válka</vt:lpstr>
      <vt:lpstr>Povstání v Maďarsku (1956)</vt:lpstr>
      <vt:lpstr>Korejská válka</vt:lpstr>
      <vt:lpstr>  </vt:lpstr>
      <vt:lpstr>   </vt:lpstr>
      <vt:lpstr>  </vt:lpstr>
      <vt:lpstr>XX. sjezd KSSS</vt:lpstr>
      <vt:lpstr>Berlínská zeď</vt:lpstr>
      <vt:lpstr>  </vt:lpstr>
      <vt:lpstr>Karibská krize (1962)</vt:lpstr>
      <vt:lpstr>   </vt:lpstr>
      <vt:lpstr>  </vt:lpstr>
      <vt:lpstr>   </vt:lpstr>
    </vt:vector>
  </TitlesOfParts>
  <Company>GPdC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Studená válka</dc:title>
  <dc:creator>Jiří Kálal</dc:creator>
  <cp:lastModifiedBy>Jiří Kálal</cp:lastModifiedBy>
  <cp:revision>4</cp:revision>
  <dcterms:created xsi:type="dcterms:W3CDTF">2020-02-25T08:09:32Z</dcterms:created>
  <dcterms:modified xsi:type="dcterms:W3CDTF">2020-02-25T08:39:38Z</dcterms:modified>
</cp:coreProperties>
</file>