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7" r:id="rId8"/>
    <p:sldId id="263" r:id="rId9"/>
    <p:sldId id="268" r:id="rId10"/>
    <p:sldId id="269" r:id="rId11"/>
    <p:sldId id="264" r:id="rId12"/>
    <p:sldId id="265" r:id="rId13"/>
    <p:sldId id="25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20" d="100"/>
          <a:sy n="120" d="100"/>
        </p:scale>
        <p:origin x="174" y="-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4/12/2025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4/12/2025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4/12/2025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4/12/2025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4/12/2025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4/12/2025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4/12/2025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4/12/2025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4/12/2025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4/12/2025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4/12/2025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4/12/2025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ct24.ceskatelevize.cz/clanek/svet/nemecko-zaplatilo-posledni-cast-dluhu-z-prvni-svetove-valky-21562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Evropa mezi dvěma válkami (1)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Základní rysy a události mezinárodních vztahů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177387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s Německem po válce?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Problém reparací</a:t>
            </a:r>
          </a:p>
          <a:p>
            <a:r>
              <a:rPr lang="cs-CZ" sz="2400" dirty="0" smtClean="0"/>
              <a:t>Janovská konference (a </a:t>
            </a:r>
            <a:r>
              <a:rPr lang="cs-CZ" sz="2400" dirty="0" err="1" smtClean="0"/>
              <a:t>rapallská</a:t>
            </a:r>
            <a:r>
              <a:rPr lang="cs-CZ" sz="2400" dirty="0" smtClean="0"/>
              <a:t> smlouva)</a:t>
            </a:r>
          </a:p>
          <a:p>
            <a:r>
              <a:rPr lang="cs-CZ" sz="2400" dirty="0"/>
              <a:t>Okupace Porúří</a:t>
            </a:r>
          </a:p>
          <a:p>
            <a:r>
              <a:rPr lang="cs-CZ" sz="2400" dirty="0" err="1" smtClean="0"/>
              <a:t>Dawesův</a:t>
            </a:r>
            <a:r>
              <a:rPr lang="cs-CZ" sz="2400" dirty="0" smtClean="0"/>
              <a:t> </a:t>
            </a:r>
            <a:r>
              <a:rPr lang="cs-CZ" sz="2400" dirty="0" smtClean="0"/>
              <a:t>plán</a:t>
            </a:r>
          </a:p>
          <a:p>
            <a:r>
              <a:rPr lang="cs-CZ" sz="2400" dirty="0" err="1" smtClean="0"/>
              <a:t>Youngův</a:t>
            </a:r>
            <a:r>
              <a:rPr lang="cs-CZ" sz="2400" dirty="0" smtClean="0"/>
              <a:t> </a:t>
            </a:r>
            <a:r>
              <a:rPr lang="cs-CZ" sz="2400" dirty="0" smtClean="0"/>
              <a:t>plán</a:t>
            </a:r>
            <a:endParaRPr 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2264002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Německo - reparace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https://</a:t>
            </a:r>
            <a:r>
              <a:rPr lang="cs-CZ" dirty="0" smtClean="0">
                <a:hlinkClick r:id="rId2"/>
              </a:rPr>
              <a:t>ct24.ceskatelevize.cz/clanek/svet/nemecko-zaplatilo-posledni-cast-dluhu-z-prvni-svetove-valky-215623</a:t>
            </a:r>
            <a:endParaRPr lang="cs-CZ" dirty="0" smtClean="0"/>
          </a:p>
          <a:p>
            <a:r>
              <a:rPr lang="cs-CZ" dirty="0" smtClean="0"/>
              <a:t>Video z roku 2010</a:t>
            </a:r>
          </a:p>
          <a:p>
            <a:r>
              <a:rPr lang="cs-CZ" dirty="0" smtClean="0"/>
              <a:t>Jaká měly být forma úhrady? Kdy měly být reparace splaceny?</a:t>
            </a:r>
          </a:p>
          <a:p>
            <a:r>
              <a:rPr lang="cs-CZ" dirty="0" smtClean="0"/>
              <a:t>Obecně: co se (politicky) stává v demokratických společnostech, je-li obyvatelstvo nespokojené (a chudé)? Jak se to ukázalo v Německu?</a:t>
            </a:r>
          </a:p>
          <a:p>
            <a:r>
              <a:rPr lang="cs-CZ" dirty="0" smtClean="0"/>
              <a:t>Otázka vývoje splátek po 2. světové válce</a:t>
            </a:r>
          </a:p>
          <a:p>
            <a:r>
              <a:rPr lang="cs-CZ" dirty="0" smtClean="0"/>
              <a:t>Proč něco platila ČSR? V jaké výši?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13393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Janovská konference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Mezinárodní konference o hospodářských a finančních otázkách, která se konala ve dnech 10. 4. až 19.5.</a:t>
            </a:r>
            <a:r>
              <a:rPr lang="cs-CZ" dirty="0">
                <a:solidFill>
                  <a:srgbClr val="C00000"/>
                </a:solidFill>
              </a:rPr>
              <a:t>1922</a:t>
            </a:r>
            <a:r>
              <a:rPr lang="cs-CZ" dirty="0"/>
              <a:t> v Janově za účasti 28 států a sovětského Ruska. Sovětská delegace na konferenci odmítla hospodářské a politické požadavky ostatních států o urovnání hospodářských styků </a:t>
            </a:r>
            <a:r>
              <a:rPr lang="cs-CZ" dirty="0" smtClean="0"/>
              <a:t>se sovětským Ruskem. </a:t>
            </a:r>
            <a:r>
              <a:rPr lang="cs-CZ" dirty="0"/>
              <a:t>Sověti odmítli uhradit dluhy za předchozí carský režim a náhrady za znárodněný majetek zahraničních společností a států. Konference vyjádřila ochotu k posouzení otázek kompenzací v případě uznání sovětského státu</a:t>
            </a:r>
            <a:r>
              <a:rPr lang="cs-CZ" dirty="0">
                <a:solidFill>
                  <a:schemeClr val="tx1"/>
                </a:solidFill>
              </a:rPr>
              <a:t> de </a:t>
            </a:r>
            <a:r>
              <a:rPr lang="cs-CZ" dirty="0" smtClean="0">
                <a:solidFill>
                  <a:schemeClr val="tx1"/>
                </a:solidFill>
              </a:rPr>
              <a:t>iure </a:t>
            </a:r>
            <a:r>
              <a:rPr lang="cs-CZ" dirty="0" smtClean="0"/>
              <a:t>a </a:t>
            </a:r>
            <a:r>
              <a:rPr lang="cs-CZ" dirty="0"/>
              <a:t>poskytnutí úvěrů, zároveň ruští zástupci požadovali náhradu škod způsobených zahraniční intervencí a blokádou. Konference skončila </a:t>
            </a:r>
            <a:r>
              <a:rPr lang="cs-CZ" dirty="0" smtClean="0"/>
              <a:t>bezvýsledně.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9984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Rapallská</a:t>
            </a:r>
            <a:r>
              <a:rPr lang="cs-CZ" dirty="0" smtClean="0"/>
              <a:t> smlouva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16. 4. 1922</a:t>
            </a:r>
          </a:p>
          <a:p>
            <a:r>
              <a:rPr lang="cs-CZ" dirty="0" smtClean="0"/>
              <a:t>Sovětské Rusko – Německo</a:t>
            </a:r>
          </a:p>
          <a:p>
            <a:pPr lvl="1"/>
            <a:r>
              <a:rPr lang="cs-CZ" dirty="0"/>
              <a:t>O</a:t>
            </a:r>
            <a:r>
              <a:rPr lang="cs-CZ" dirty="0" smtClean="0"/>
              <a:t>bnovení </a:t>
            </a:r>
            <a:r>
              <a:rPr lang="cs-CZ" dirty="0"/>
              <a:t>sovětsko-německých </a:t>
            </a:r>
            <a:r>
              <a:rPr lang="cs-CZ" dirty="0" smtClean="0"/>
              <a:t>diplomatických styků</a:t>
            </a:r>
            <a:endParaRPr lang="cs-CZ" dirty="0"/>
          </a:p>
          <a:p>
            <a:pPr lvl="1"/>
            <a:r>
              <a:rPr lang="cs-CZ" dirty="0"/>
              <a:t>Obě strany se vzdávají náhrad za škody způsobené během </a:t>
            </a:r>
            <a:r>
              <a:rPr lang="cs-CZ" dirty="0" smtClean="0"/>
              <a:t>války</a:t>
            </a:r>
            <a:endParaRPr lang="cs-CZ" dirty="0"/>
          </a:p>
          <a:p>
            <a:pPr lvl="1"/>
            <a:r>
              <a:rPr lang="cs-CZ" dirty="0"/>
              <a:t>Ve vzájemných obchodních a hospodářských stycích mají být uplatňovány zásady nejvyšších </a:t>
            </a:r>
            <a:r>
              <a:rPr lang="cs-CZ" dirty="0" smtClean="0"/>
              <a:t>výhod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36980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Důsledek </a:t>
            </a:r>
            <a:r>
              <a:rPr lang="cs-CZ" dirty="0" err="1" smtClean="0"/>
              <a:t>Rapalla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Možnost obcházet Versailleskou smlouvu ve vojenské oblasti</a:t>
            </a:r>
          </a:p>
          <a:p>
            <a:pPr lvl="1"/>
            <a:r>
              <a:rPr lang="cs-CZ" dirty="0" smtClean="0"/>
              <a:t>Rusko získává technologie a těžké zbraně</a:t>
            </a:r>
          </a:p>
          <a:p>
            <a:pPr lvl="1"/>
            <a:r>
              <a:rPr lang="cs-CZ" dirty="0" smtClean="0"/>
              <a:t>Německo cvičí své vojáky v Rusku (společné tankové,                                                letecké, dělostřelecké školy)</a:t>
            </a:r>
          </a:p>
          <a:p>
            <a:endParaRPr lang="cs-CZ" dirty="0"/>
          </a:p>
          <a:p>
            <a:r>
              <a:rPr lang="cs-CZ" dirty="0" smtClean="0"/>
              <a:t>Spolupráce SSSR-NĚM pokračuje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885" y="3241964"/>
            <a:ext cx="4673880" cy="347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70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27" y="587526"/>
            <a:ext cx="5172230" cy="3568838"/>
          </a:xfrm>
        </p:spPr>
      </p:pic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296" y="587526"/>
            <a:ext cx="3988255" cy="5769628"/>
          </a:xfrm>
        </p:spPr>
      </p:pic>
    </p:spTree>
    <p:extLst>
      <p:ext uri="{BB962C8B-B14F-4D97-AF65-F5344CB8AC3E}">
        <p14:creationId xmlns:p14="http://schemas.microsoft.com/office/powerpoint/2010/main" val="355130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Rúrská krize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1923</a:t>
            </a:r>
          </a:p>
          <a:p>
            <a:r>
              <a:rPr lang="cs-CZ" dirty="0" smtClean="0"/>
              <a:t>NĚM neplatí reparace </a:t>
            </a:r>
            <a:r>
              <a:rPr lang="cs-CZ" dirty="0" smtClean="0">
                <a:sym typeface="Wingdings" panose="05000000000000000000" pitchFamily="2" charset="2"/>
              </a:rPr>
              <a:t> FRA a Belgie obsazují Porúří  pasivní odpor v NĚM  hyperinflace, hrozba </a:t>
            </a:r>
            <a:r>
              <a:rPr lang="cs-CZ" dirty="0" err="1" smtClean="0">
                <a:sym typeface="Wingdings" panose="05000000000000000000" pitchFamily="2" charset="2"/>
              </a:rPr>
              <a:t>revioluce</a:t>
            </a:r>
            <a:r>
              <a:rPr lang="cs-CZ" dirty="0" smtClean="0">
                <a:sym typeface="Wingdings" panose="05000000000000000000" pitchFamily="2" charset="2"/>
              </a:rPr>
              <a:t>  FRA odchází z NĚM</a:t>
            </a:r>
          </a:p>
        </p:txBody>
      </p:sp>
    </p:spTree>
    <p:extLst>
      <p:ext uri="{BB962C8B-B14F-4D97-AF65-F5344CB8AC3E}">
        <p14:creationId xmlns:p14="http://schemas.microsoft.com/office/powerpoint/2010/main" val="3936838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972" y="170697"/>
            <a:ext cx="10034156" cy="659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16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hyperinflace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Podzim1923: cena bochníku chleba =  200 mld. marek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303" y="2438818"/>
            <a:ext cx="6156533" cy="4104354"/>
          </a:xfrm>
        </p:spPr>
      </p:pic>
    </p:spTree>
    <p:extLst>
      <p:ext uri="{BB962C8B-B14F-4D97-AF65-F5344CB8AC3E}">
        <p14:creationId xmlns:p14="http://schemas.microsoft.com/office/powerpoint/2010/main" val="856865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Dawesův</a:t>
            </a:r>
            <a:r>
              <a:rPr lang="cs-CZ" dirty="0" smtClean="0"/>
              <a:t> plán (1924)</a:t>
            </a:r>
            <a:endParaRPr lang="cs-CZ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 duchu </a:t>
            </a:r>
            <a:r>
              <a:rPr lang="cs-CZ" dirty="0" err="1"/>
              <a:t>Dawesova</a:t>
            </a:r>
            <a:r>
              <a:rPr lang="cs-CZ" dirty="0"/>
              <a:t> plánu zaplavily německý průmysl dolary a libry. První půjčka stanovená plánem na 800 mil. zlatých marek byla ve skutečnosti realizována na 921 mil., z toho 461 mil. na newyorské a 227 mil. na londýnské burze. Za šest let trvání </a:t>
            </a:r>
            <a:r>
              <a:rPr lang="cs-CZ" dirty="0" err="1"/>
              <a:t>Dawesova</a:t>
            </a:r>
            <a:r>
              <a:rPr lang="cs-CZ" dirty="0"/>
              <a:t> plánu (léta 1924–1929) poskytly Spojené státy a Anglie Německu ve formě půjček, úvěrů a kapitálových investic do průmyslu nejméně 20–25 miliard marek. Za stejné období zaplatilo Německo na reparacích celkem jen 11 miliard marek. Spojenci tedy dostali reparace v částce o polovinu menší, než činily celkové úvěry, jež Německu poskytli.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34060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Youngův</a:t>
            </a:r>
            <a:r>
              <a:rPr lang="cs-CZ" dirty="0" smtClean="0"/>
              <a:t> plán (1929)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Pokračování </a:t>
            </a:r>
            <a:r>
              <a:rPr lang="cs-CZ" dirty="0" err="1" smtClean="0"/>
              <a:t>Dawesova</a:t>
            </a:r>
            <a:r>
              <a:rPr lang="cs-CZ" dirty="0" smtClean="0"/>
              <a:t> plánu</a:t>
            </a:r>
          </a:p>
          <a:p>
            <a:r>
              <a:rPr lang="cs-CZ" dirty="0" smtClean="0"/>
              <a:t>1929 krach na newyorské burze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20795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Již nikdy válku!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Společnost národů</a:t>
            </a:r>
          </a:p>
          <a:p>
            <a:r>
              <a:rPr lang="cs-CZ" sz="2400" dirty="0" smtClean="0"/>
              <a:t>Konference </a:t>
            </a:r>
            <a:r>
              <a:rPr lang="cs-CZ" sz="2400" dirty="0" smtClean="0"/>
              <a:t>v Locarnu</a:t>
            </a:r>
          </a:p>
          <a:p>
            <a:r>
              <a:rPr lang="cs-CZ" sz="2400" dirty="0" smtClean="0"/>
              <a:t>Německo přijato do Společnosti národů (1926)</a:t>
            </a:r>
          </a:p>
          <a:p>
            <a:r>
              <a:rPr lang="cs-CZ" sz="2400" dirty="0" err="1" smtClean="0"/>
              <a:t>Briand-Kellogův</a:t>
            </a:r>
            <a:r>
              <a:rPr lang="cs-CZ" sz="2400" dirty="0" smtClean="0"/>
              <a:t> pakt</a:t>
            </a:r>
          </a:p>
          <a:p>
            <a:endParaRPr lang="cs-CZ" sz="2400" dirty="0"/>
          </a:p>
          <a:p>
            <a:r>
              <a:rPr lang="cs-CZ" sz="2400" dirty="0" smtClean="0"/>
              <a:t>Odzbrojovací konference v Ženevě (1932 – 34)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713660260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Balík</Template>
  <TotalTime>76</TotalTime>
  <Words>465</Words>
  <Application>Microsoft Office PowerPoint</Application>
  <PresentationFormat>Širokoúhlá obrazovka</PresentationFormat>
  <Paragraphs>47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7" baseType="lpstr">
      <vt:lpstr>Arial</vt:lpstr>
      <vt:lpstr>Gill Sans MT</vt:lpstr>
      <vt:lpstr>Wingdings</vt:lpstr>
      <vt:lpstr>Parcel</vt:lpstr>
      <vt:lpstr>Evropa mezi dvěma válkami (1)</vt:lpstr>
      <vt:lpstr>Co s Německem po válce?</vt:lpstr>
      <vt:lpstr>Německo - reparace</vt:lpstr>
      <vt:lpstr>Janovská konference</vt:lpstr>
      <vt:lpstr>Rapallská smlouva</vt:lpstr>
      <vt:lpstr>Důsledek Rapalla</vt:lpstr>
      <vt:lpstr>  </vt:lpstr>
      <vt:lpstr>Rúrská krize</vt:lpstr>
      <vt:lpstr>Prezentace aplikace PowerPoint</vt:lpstr>
      <vt:lpstr>hyperinflace</vt:lpstr>
      <vt:lpstr>Dawesův plán (1924)</vt:lpstr>
      <vt:lpstr>Youngův plán (1929)</vt:lpstr>
      <vt:lpstr>Již nikdy válku!</vt:lpstr>
    </vt:vector>
  </TitlesOfParts>
  <Company>GPdC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Evropa mezi dvěma válkami</dc:title>
  <dc:creator>Jiří Kálal</dc:creator>
  <cp:lastModifiedBy>doma</cp:lastModifiedBy>
  <cp:revision>10</cp:revision>
  <dcterms:created xsi:type="dcterms:W3CDTF">2022-09-14T08:42:19Z</dcterms:created>
  <dcterms:modified xsi:type="dcterms:W3CDTF">2025-04-12T20:09:28Z</dcterms:modified>
</cp:coreProperties>
</file>