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794001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2904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622440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997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011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5025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20095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28451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22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5483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95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2632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7302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5978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3568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319237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47571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97FDD6D-7AAE-44C5-9D5C-17C3CA7BAD67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BA24F-7C86-4756-B758-0CA0A91CC54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82599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</p:sldLayoutIdLst>
  <p:transition spd="med">
    <p:wipe dir="d"/>
  </p:transition>
  <p:timing>
    <p:tnLst>
      <p:par>
        <p:cTn id="1" dur="indefinite" restart="never" nodeType="tmRoot"/>
      </p:par>
    </p:tnLst>
  </p:timing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5400" dirty="0" smtClean="0"/>
              <a:t>Osvobození Československa</a:t>
            </a: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Situace na evropských frontách v pol. </a:t>
            </a:r>
            <a:r>
              <a:rPr lang="cs-CZ" sz="4000" dirty="0"/>
              <a:t>r</a:t>
            </a:r>
            <a:r>
              <a:rPr lang="cs-CZ" sz="4000" dirty="0" smtClean="0"/>
              <a:t>oku 1944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východní fronta – SSSR osvobodil své území           a pokračuje dále do Evropy</a:t>
            </a:r>
          </a:p>
          <a:p>
            <a:r>
              <a:rPr lang="cs-CZ" dirty="0" smtClean="0"/>
              <a:t>6. 6. otevření druhé fronty v Evropě (Den D, invaze do Normandie)</a:t>
            </a:r>
            <a:endParaRPr lang="cs-CZ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Invaze do </a:t>
            </a:r>
            <a:r>
              <a:rPr lang="cs-CZ" sz="3600" dirty="0"/>
              <a:t>N</a:t>
            </a:r>
            <a:r>
              <a:rPr lang="cs-CZ" sz="3600" dirty="0" smtClean="0"/>
              <a:t>ormandie</a:t>
            </a:r>
            <a:endParaRPr lang="cs-CZ" sz="3600" dirty="0"/>
          </a:p>
        </p:txBody>
      </p:sp>
      <p:pic>
        <p:nvPicPr>
          <p:cNvPr id="9" name="Zástupný symbol pro obsah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830546"/>
            <a:ext cx="5227043" cy="4195762"/>
          </a:xfrm>
        </p:spPr>
      </p:pic>
      <p:sp>
        <p:nvSpPr>
          <p:cNvPr id="6" name="Zástupný symbol pro text 5"/>
          <p:cNvSpPr>
            <a:spLocks noGrp="1"/>
          </p:cNvSpPr>
          <p:nvPr>
            <p:ph type="body" sz="half" idx="4294967295"/>
          </p:nvPr>
        </p:nvSpPr>
        <p:spPr>
          <a:xfrm>
            <a:off x="0" y="6072188"/>
            <a:ext cx="5867400" cy="228600"/>
          </a:xfrm>
        </p:spPr>
        <p:txBody>
          <a:bodyPr>
            <a:normAutofit fontScale="55000" lnSpcReduction="20000"/>
          </a:bodyPr>
          <a:lstStyle/>
          <a:p>
            <a:r>
              <a:rPr lang="cs-CZ" dirty="0" smtClean="0"/>
              <a:t>  </a:t>
            </a:r>
            <a:endParaRPr lang="cs-CZ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Slovensko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krize klerofašistického režimu</a:t>
            </a:r>
          </a:p>
          <a:p>
            <a:r>
              <a:rPr lang="cs-CZ" dirty="0"/>
              <a:t>c</a:t>
            </a:r>
            <a:r>
              <a:rPr lang="cs-CZ" dirty="0" smtClean="0"/>
              <a:t>íl odboje: ozbrojené povstání, obnova ČSR</a:t>
            </a:r>
          </a:p>
          <a:p>
            <a:r>
              <a:rPr lang="cs-CZ" dirty="0" smtClean="0"/>
              <a:t>v čele Slovenská národní rada</a:t>
            </a:r>
          </a:p>
          <a:p>
            <a:r>
              <a:rPr lang="cs-CZ" dirty="0" smtClean="0"/>
              <a:t>léto 1944: rozmach partyzánského </a:t>
            </a:r>
            <a:r>
              <a:rPr lang="cs-CZ" dirty="0"/>
              <a:t>hnutí → stanné právo → 29. 8. německá armáda vstupuje </a:t>
            </a:r>
            <a:r>
              <a:rPr lang="cs-CZ" dirty="0" smtClean="0"/>
              <a:t>         na </a:t>
            </a:r>
            <a:r>
              <a:rPr lang="cs-CZ" dirty="0"/>
              <a:t>Slovensko → </a:t>
            </a:r>
            <a:r>
              <a:rPr lang="cs-CZ" b="1" dirty="0"/>
              <a:t>povstání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5715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571480"/>
            <a:ext cx="8686800" cy="5508645"/>
          </a:xfrm>
        </p:spPr>
        <p:txBody>
          <a:bodyPr/>
          <a:lstStyle/>
          <a:p>
            <a:r>
              <a:rPr lang="cs-CZ" dirty="0"/>
              <a:t>předčasné vypuknutí povstání </a:t>
            </a:r>
          </a:p>
          <a:p>
            <a:r>
              <a:rPr lang="cs-CZ" dirty="0"/>
              <a:t>   → špatná organizace, chaos, chyběla koordinace s postupem Rudé armády</a:t>
            </a:r>
          </a:p>
          <a:p>
            <a:r>
              <a:rPr lang="cs-CZ" dirty="0"/>
              <a:t>centrem Banská Bystrica</a:t>
            </a:r>
          </a:p>
          <a:p>
            <a:r>
              <a:rPr lang="cs-CZ" dirty="0"/>
              <a:t>dobrovolníci z mnoha evropských </a:t>
            </a:r>
            <a:r>
              <a:rPr lang="cs-CZ" dirty="0" smtClean="0"/>
              <a:t>zemí</a:t>
            </a:r>
          </a:p>
          <a:p>
            <a:r>
              <a:rPr lang="cs-CZ" dirty="0" smtClean="0"/>
              <a:t>Materiální pomoc od Spojenců</a:t>
            </a:r>
            <a:endParaRPr lang="cs-CZ" dirty="0"/>
          </a:p>
          <a:p>
            <a:r>
              <a:rPr lang="cs-CZ" dirty="0" smtClean="0"/>
              <a:t>postoj </a:t>
            </a:r>
            <a:r>
              <a:rPr lang="cs-CZ" dirty="0"/>
              <a:t>SSSR „vlažný“</a:t>
            </a:r>
          </a:p>
          <a:p>
            <a:endParaRPr lang="cs-CZ" dirty="0" smtClean="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Rozložení sil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000" b="1" dirty="0" smtClean="0"/>
              <a:t>Povstalci</a:t>
            </a:r>
          </a:p>
          <a:p>
            <a:r>
              <a:rPr lang="cs-CZ" sz="2000" dirty="0" smtClean="0"/>
              <a:t>cca 60 tis. mužů – armáda</a:t>
            </a:r>
          </a:p>
          <a:p>
            <a:r>
              <a:rPr lang="cs-CZ" sz="2000" dirty="0" smtClean="0"/>
              <a:t>cca 18 tis. mužů - partyzáni</a:t>
            </a:r>
            <a:endParaRPr lang="cs-CZ" sz="20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2000" b="1" dirty="0" smtClean="0"/>
              <a:t>Wehrmacht</a:t>
            </a:r>
          </a:p>
          <a:p>
            <a:r>
              <a:rPr lang="cs-CZ" sz="2000" dirty="0" smtClean="0"/>
              <a:t>cca 50 tis. mužů</a:t>
            </a:r>
            <a:endParaRPr lang="cs-CZ" sz="20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  </a:t>
            </a:r>
            <a:endParaRPr lang="cs-CZ" dirty="0"/>
          </a:p>
        </p:txBody>
      </p:sp>
      <p:pic>
        <p:nvPicPr>
          <p:cNvPr id="11" name="Zástupný symbol pro obrázek 10" descr="SNP_map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152983"/>
            <a:ext cx="7572973" cy="4004209"/>
          </a:xfrm>
        </p:spPr>
      </p:pic>
      <p:sp>
        <p:nvSpPr>
          <p:cNvPr id="10" name="Zástupný symbol pro text 9"/>
          <p:cNvSpPr>
            <a:spLocks noGrp="1"/>
          </p:cNvSpPr>
          <p:nvPr>
            <p:ph type="body" sz="half" idx="4294967295"/>
          </p:nvPr>
        </p:nvSpPr>
        <p:spPr>
          <a:xfrm>
            <a:off x="0" y="6072188"/>
            <a:ext cx="5867400" cy="228600"/>
          </a:xfrm>
        </p:spPr>
        <p:txBody>
          <a:bodyPr>
            <a:normAutofit fontScale="55000" lnSpcReduction="20000"/>
          </a:bodyPr>
          <a:lstStyle/>
          <a:p>
            <a:r>
              <a:rPr lang="cs-CZ" dirty="0" smtClean="0"/>
              <a:t>  </a:t>
            </a:r>
            <a:endParaRPr lang="cs-CZ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008579"/>
          </a:xfrm>
        </p:spPr>
        <p:txBody>
          <a:bodyPr/>
          <a:lstStyle/>
          <a:p>
            <a:r>
              <a:rPr lang="cs-CZ" dirty="0" smtClean="0"/>
              <a:t>Banská Bystrica dobyta 27. 10. , zbytky povstalců odcházejí do hor </a:t>
            </a:r>
          </a:p>
          <a:p>
            <a:r>
              <a:rPr lang="cs-CZ" dirty="0" smtClean="0"/>
              <a:t>povstání poraženo</a:t>
            </a:r>
          </a:p>
          <a:p>
            <a:r>
              <a:rPr lang="cs-CZ" dirty="0" smtClean="0"/>
              <a:t>území vyklizená povstalci </a:t>
            </a:r>
            <a:r>
              <a:rPr lang="cs-CZ" dirty="0" smtClean="0">
                <a:latin typeface="Arial"/>
                <a:cs typeface="Arial"/>
              </a:rPr>
              <a:t>→</a:t>
            </a:r>
            <a:r>
              <a:rPr lang="cs-CZ" dirty="0" smtClean="0"/>
              <a:t> teror (nacistické jednotky, Hlinkovy gardy - vypáleno 60 vesnic)</a:t>
            </a:r>
            <a:endParaRPr lang="cs-CZ" dirty="0"/>
          </a:p>
        </p:txBody>
      </p:sp>
      <p:pic>
        <p:nvPicPr>
          <p:cNvPr id="7" name="Obrázek 6" descr="324px-Flag_of_Hlinka_Guard_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3429000"/>
            <a:ext cx="3086100" cy="205740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140968"/>
            <a:ext cx="4212468" cy="2592288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Význam SNP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910010" cy="4724400"/>
          </a:xfrm>
        </p:spPr>
        <p:txBody>
          <a:bodyPr>
            <a:normAutofit/>
          </a:bodyPr>
          <a:lstStyle/>
          <a:p>
            <a:r>
              <a:rPr lang="cs-CZ" sz="2000" dirty="0" smtClean="0"/>
              <a:t>blokovalo část německých sil</a:t>
            </a:r>
          </a:p>
          <a:p>
            <a:r>
              <a:rPr lang="cs-CZ" sz="2000" dirty="0" smtClean="0"/>
              <a:t>Slováci jím odmítli klerofašistický stát</a:t>
            </a:r>
          </a:p>
          <a:p>
            <a:r>
              <a:rPr lang="cs-CZ" sz="2000" dirty="0" smtClean="0"/>
              <a:t>posílení pozice ČSR          po válce</a:t>
            </a:r>
            <a:endParaRPr lang="cs-CZ" sz="2000" dirty="0"/>
          </a:p>
        </p:txBody>
      </p:sp>
      <p:pic>
        <p:nvPicPr>
          <p:cNvPr id="5" name="Zástupný symbol pro obsah 4" descr="Nastupeni_povstalci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851920" y="2492896"/>
            <a:ext cx="4662389" cy="3240360"/>
          </a:xfr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Karpatsko-dukelská operace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na pomoc SNP</a:t>
            </a:r>
          </a:p>
          <a:p>
            <a:r>
              <a:rPr lang="cs-CZ" dirty="0" smtClean="0"/>
              <a:t>8. 9. – 27. 11. 1944</a:t>
            </a:r>
          </a:p>
          <a:p>
            <a:r>
              <a:rPr lang="cs-CZ" dirty="0" smtClean="0"/>
              <a:t>Rudá armáda + československá vojenská jednotka v SSSR</a:t>
            </a:r>
          </a:p>
          <a:p>
            <a:r>
              <a:rPr lang="cs-CZ" dirty="0" smtClean="0"/>
              <a:t>cíl: projít Dukelským průsmykem                             na Slovensko a spojit se s povstalci</a:t>
            </a:r>
            <a:endParaRPr lang="cs-CZ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8596" y="6143644"/>
            <a:ext cx="8458200" cy="520700"/>
          </a:xfrm>
        </p:spPr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7" name="Zástupný symbol pro obsah 6" descr="přes hrani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89338" y="2279881"/>
            <a:ext cx="3897312" cy="2907838"/>
          </a:xfrm>
        </p:spPr>
      </p:pic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>
          <a:xfrm>
            <a:off x="714348" y="764704"/>
            <a:ext cx="3008313" cy="4250186"/>
          </a:xfrm>
        </p:spPr>
        <p:txBody>
          <a:bodyPr/>
          <a:lstStyle/>
          <a:p>
            <a:r>
              <a:rPr lang="cs-CZ" sz="2000" dirty="0" smtClean="0"/>
              <a:t>obtížné boje</a:t>
            </a:r>
          </a:p>
          <a:p>
            <a:r>
              <a:rPr lang="cs-CZ" sz="2000" dirty="0" smtClean="0"/>
              <a:t>operace z vojenského hlediska nesmyslná</a:t>
            </a:r>
          </a:p>
          <a:p>
            <a:r>
              <a:rPr lang="cs-CZ" sz="2000" b="1" dirty="0" smtClean="0"/>
              <a:t>obrovské ztráty:</a:t>
            </a:r>
          </a:p>
          <a:p>
            <a:r>
              <a:rPr lang="cs-CZ" sz="2000" dirty="0" smtClean="0"/>
              <a:t>čs.  1,9 tis.</a:t>
            </a:r>
          </a:p>
          <a:p>
            <a:r>
              <a:rPr lang="cs-CZ" sz="2000" dirty="0" smtClean="0"/>
              <a:t>RA  21 tis.</a:t>
            </a:r>
          </a:p>
          <a:p>
            <a:endParaRPr lang="cs-CZ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00032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6. října vstoupili čs. vojáci na československé území – začátek osvobozování země</a:t>
            </a:r>
          </a:p>
          <a:p>
            <a:r>
              <a:rPr lang="cs-CZ" dirty="0" smtClean="0"/>
              <a:t>osvobozování z východu:</a:t>
            </a:r>
          </a:p>
          <a:p>
            <a:r>
              <a:rPr lang="cs-CZ" dirty="0" smtClean="0"/>
              <a:t>- Bratislava 4.4.1945</a:t>
            </a:r>
          </a:p>
          <a:p>
            <a:r>
              <a:rPr lang="cs-CZ" dirty="0" smtClean="0"/>
              <a:t>- Brno 26.4.</a:t>
            </a:r>
          </a:p>
          <a:p>
            <a:r>
              <a:rPr lang="cs-CZ" dirty="0" smtClean="0"/>
              <a:t>- Ostrava 30.4.</a:t>
            </a:r>
            <a:endParaRPr lang="cs-CZ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osvobozování ze západu</a:t>
            </a:r>
          </a:p>
          <a:p>
            <a:r>
              <a:rPr lang="cs-CZ" dirty="0" smtClean="0"/>
              <a:t>armáda USA</a:t>
            </a:r>
          </a:p>
          <a:p>
            <a:r>
              <a:rPr lang="cs-CZ" dirty="0" smtClean="0"/>
              <a:t>- 6. 5. Plzeň</a:t>
            </a:r>
          </a:p>
          <a:p>
            <a:r>
              <a:rPr lang="cs-CZ" dirty="0" smtClean="0"/>
              <a:t>překročení demarkační linie (k Vltavě), poté návrat</a:t>
            </a:r>
          </a:p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090" y="2996952"/>
            <a:ext cx="4439791" cy="3082217"/>
          </a:xfr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Květnové povstání českého lidu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přípravy zaostávaly za smýšlením obyvatel</a:t>
            </a:r>
          </a:p>
          <a:p>
            <a:r>
              <a:rPr lang="cs-CZ" dirty="0" smtClean="0"/>
              <a:t>nedostatek informací, málo zbraní, živelnost</a:t>
            </a:r>
          </a:p>
          <a:p>
            <a:r>
              <a:rPr lang="cs-CZ" dirty="0" smtClean="0"/>
              <a:t>začátek – Přerov 1.5.</a:t>
            </a:r>
          </a:p>
          <a:p>
            <a:r>
              <a:rPr lang="cs-CZ" dirty="0" smtClean="0"/>
              <a:t>odvety nacistů</a:t>
            </a:r>
          </a:p>
          <a:p>
            <a:r>
              <a:rPr lang="cs-CZ" dirty="0" smtClean="0"/>
              <a:t>snaha „odčinit“ pasivitu nebo kolaboraci </a:t>
            </a:r>
            <a:r>
              <a:rPr lang="cs-CZ" dirty="0" smtClean="0">
                <a:sym typeface="Wingdings" panose="05000000000000000000" pitchFamily="2" charset="2"/>
              </a:rPr>
              <a:t></a:t>
            </a:r>
            <a:r>
              <a:rPr lang="cs-CZ" dirty="0" smtClean="0"/>
              <a:t> násilí vůči Němcům</a:t>
            </a:r>
            <a:endParaRPr lang="cs-CZ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Pražské povstání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součást Květnového povstání</a:t>
            </a:r>
          </a:p>
          <a:p>
            <a:r>
              <a:rPr lang="cs-CZ" dirty="0" err="1" smtClean="0"/>
              <a:t>vých</a:t>
            </a:r>
            <a:r>
              <a:rPr lang="cs-CZ" dirty="0" smtClean="0"/>
              <a:t>. Čechy – skupina armád Střed (maršál </a:t>
            </a:r>
            <a:r>
              <a:rPr lang="cs-CZ" dirty="0" err="1" smtClean="0"/>
              <a:t>Schörner</a:t>
            </a:r>
            <a:r>
              <a:rPr lang="cs-CZ" dirty="0" smtClean="0"/>
              <a:t>)</a:t>
            </a:r>
          </a:p>
          <a:p>
            <a:r>
              <a:rPr lang="cs-CZ" dirty="0" smtClean="0"/>
              <a:t>Čechy jako „poslední pevnost“</a:t>
            </a:r>
          </a:p>
          <a:p>
            <a:r>
              <a:rPr lang="cs-CZ" dirty="0" smtClean="0"/>
              <a:t>snaha německých vojáků dostat se                        do amerického zajetí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853248"/>
            <a:ext cx="4836359" cy="2592288"/>
          </a:xfrm>
        </p:spPr>
      </p:pic>
    </p:spTree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5715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008579"/>
          </a:xfrm>
        </p:spPr>
        <p:txBody>
          <a:bodyPr/>
          <a:lstStyle/>
          <a:p>
            <a:r>
              <a:rPr lang="cs-CZ" dirty="0" smtClean="0"/>
              <a:t>5. května – volání pražského rozhlasu o pomoc</a:t>
            </a:r>
          </a:p>
          <a:p>
            <a:r>
              <a:rPr lang="cs-CZ" dirty="0" smtClean="0"/>
              <a:t>vypuknutí povstání</a:t>
            </a:r>
          </a:p>
          <a:p>
            <a:r>
              <a:rPr lang="cs-CZ" dirty="0" smtClean="0"/>
              <a:t>v čele Česká národní rada</a:t>
            </a:r>
          </a:p>
          <a:p>
            <a:r>
              <a:rPr lang="cs-CZ" dirty="0" smtClean="0"/>
              <a:t>(prof. Albert Pražák, gen. Karel </a:t>
            </a:r>
            <a:r>
              <a:rPr lang="cs-CZ" dirty="0" err="1" smtClean="0"/>
              <a:t>Kutlvašr</a:t>
            </a:r>
            <a:r>
              <a:rPr lang="cs-CZ" dirty="0" smtClean="0"/>
              <a:t>)</a:t>
            </a:r>
          </a:p>
          <a:p>
            <a:r>
              <a:rPr lang="cs-CZ" dirty="0" smtClean="0"/>
              <a:t>barikády, snaha zachránit Prahu před zničením</a:t>
            </a:r>
            <a:endParaRPr lang="cs-CZ" dirty="0"/>
          </a:p>
        </p:txBody>
      </p:sp>
    </p:spTree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5715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 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008579"/>
          </a:xfrm>
        </p:spPr>
        <p:txBody>
          <a:bodyPr/>
          <a:lstStyle/>
          <a:p>
            <a:r>
              <a:rPr lang="cs-CZ" dirty="0" smtClean="0"/>
              <a:t>5. – 6. května – úspěchy povstání</a:t>
            </a:r>
          </a:p>
          <a:p>
            <a:r>
              <a:rPr lang="cs-CZ" dirty="0" smtClean="0"/>
              <a:t>7. května – převaha německých ozbrojených sil</a:t>
            </a:r>
          </a:p>
          <a:p>
            <a:r>
              <a:rPr lang="cs-CZ" b="1" dirty="0" smtClean="0"/>
              <a:t>Ruská osvobozenecká armáda </a:t>
            </a:r>
            <a:r>
              <a:rPr lang="cs-CZ" dirty="0" smtClean="0"/>
              <a:t>(ROA, vlasovci)</a:t>
            </a:r>
          </a:p>
          <a:p>
            <a:r>
              <a:rPr lang="cs-CZ" dirty="0" smtClean="0"/>
              <a:t>dohoda o příměří (SS odmítají respektovat)</a:t>
            </a:r>
          </a:p>
          <a:p>
            <a:r>
              <a:rPr lang="cs-CZ" dirty="0" smtClean="0"/>
              <a:t>8. května opouštějí Prahu německé jednotky i ROA</a:t>
            </a:r>
          </a:p>
          <a:p>
            <a:r>
              <a:rPr lang="cs-CZ" dirty="0" smtClean="0"/>
              <a:t>9. května – příjezd Rudé armády od Berlína (Pražská operace)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789040"/>
            <a:ext cx="2570981" cy="2760546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42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008579"/>
          </a:xfrm>
        </p:spPr>
        <p:txBody>
          <a:bodyPr/>
          <a:lstStyle/>
          <a:p>
            <a:r>
              <a:rPr lang="cs-CZ" dirty="0" smtClean="0"/>
              <a:t>Pražská operace Rudé armády</a:t>
            </a:r>
          </a:p>
          <a:p>
            <a:r>
              <a:rPr lang="cs-CZ" dirty="0" smtClean="0"/>
              <a:t>„vyčišťovací“ boje</a:t>
            </a:r>
          </a:p>
          <a:p>
            <a:r>
              <a:rPr lang="cs-CZ" dirty="0" smtClean="0"/>
              <a:t>role armády Spojených států:</a:t>
            </a:r>
          </a:p>
          <a:p>
            <a:r>
              <a:rPr lang="cs-CZ" dirty="0" smtClean="0"/>
              <a:t>- během povstání americká mise v Praze i u </a:t>
            </a:r>
            <a:r>
              <a:rPr lang="cs-CZ" dirty="0" err="1" smtClean="0"/>
              <a:t>Schörnerovy</a:t>
            </a:r>
            <a:r>
              <a:rPr lang="cs-CZ" dirty="0" smtClean="0"/>
              <a:t> armády</a:t>
            </a:r>
          </a:p>
          <a:p>
            <a:r>
              <a:rPr lang="cs-CZ" dirty="0" smtClean="0"/>
              <a:t>- převládl názor přísně dodržet </a:t>
            </a:r>
            <a:r>
              <a:rPr lang="cs-CZ" dirty="0" smtClean="0"/>
              <a:t>                                                    dohodu </a:t>
            </a:r>
            <a:r>
              <a:rPr lang="cs-CZ" dirty="0" smtClean="0"/>
              <a:t>s SSSR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955201"/>
            <a:ext cx="3429000" cy="3657600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Konec války v </a:t>
            </a:r>
            <a:r>
              <a:rPr lang="cs-CZ" dirty="0"/>
              <a:t>E</a:t>
            </a:r>
            <a:r>
              <a:rPr lang="cs-CZ" dirty="0" smtClean="0"/>
              <a:t>vropě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11. května – </a:t>
            </a:r>
            <a:r>
              <a:rPr lang="cs-CZ" dirty="0" err="1" smtClean="0"/>
              <a:t>Slivice</a:t>
            </a:r>
            <a:r>
              <a:rPr lang="cs-CZ" dirty="0" smtClean="0"/>
              <a:t> (</a:t>
            </a:r>
            <a:r>
              <a:rPr lang="cs-CZ" dirty="0" err="1" smtClean="0"/>
              <a:t>Milín</a:t>
            </a:r>
            <a:r>
              <a:rPr lang="cs-CZ" dirty="0" smtClean="0"/>
              <a:t>, Příbramsko) – poslední střetnutí německých vojsk s Rudou armádou a čs. Partyzány</a:t>
            </a:r>
          </a:p>
          <a:p>
            <a:r>
              <a:rPr lang="cs-CZ" dirty="0" smtClean="0"/>
              <a:t>k</a:t>
            </a:r>
            <a:r>
              <a:rPr lang="cs-CZ" smtClean="0"/>
              <a:t>apitulace </a:t>
            </a:r>
            <a:r>
              <a:rPr lang="cs-CZ" dirty="0" smtClean="0"/>
              <a:t>posledních jednotek SS – </a:t>
            </a:r>
            <a:r>
              <a:rPr lang="cs-CZ" dirty="0" err="1" smtClean="0"/>
              <a:t>Čimelice</a:t>
            </a:r>
            <a:r>
              <a:rPr lang="cs-CZ" dirty="0" smtClean="0"/>
              <a:t> (Písecko)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68760"/>
            <a:ext cx="3942481" cy="5256643"/>
          </a:xfrm>
        </p:spPr>
      </p:pic>
    </p:spTree>
  </p:cSld>
  <p:clrMapOvr>
    <a:masterClrMapping/>
  </p:clrMapOvr>
  <p:transition spd="med"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157</TotalTime>
  <Words>519</Words>
  <Application>Microsoft Office PowerPoint</Application>
  <PresentationFormat>Předvádění na obrazovce (4:3)</PresentationFormat>
  <Paragraphs>91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4" baseType="lpstr">
      <vt:lpstr>Arial</vt:lpstr>
      <vt:lpstr>Century Gothic</vt:lpstr>
      <vt:lpstr>Wingdings</vt:lpstr>
      <vt:lpstr>Wingdings 3</vt:lpstr>
      <vt:lpstr>Ion</vt:lpstr>
      <vt:lpstr>Osvobození Československa</vt:lpstr>
      <vt:lpstr>Situace na evropských frontách v pol. roku 1944</vt:lpstr>
      <vt:lpstr>Invaze do Normandie</vt:lpstr>
      <vt:lpstr>Slovensko</vt:lpstr>
      <vt:lpstr>  </vt:lpstr>
      <vt:lpstr>Rozložení sil</vt:lpstr>
      <vt:lpstr>   </vt:lpstr>
      <vt:lpstr>  </vt:lpstr>
      <vt:lpstr>Význam SNP</vt:lpstr>
      <vt:lpstr>Karpatsko-dukelská operace</vt:lpstr>
      <vt:lpstr>  </vt:lpstr>
      <vt:lpstr>  </vt:lpstr>
      <vt:lpstr>  </vt:lpstr>
      <vt:lpstr>Květnové povstání českého lidu</vt:lpstr>
      <vt:lpstr>Pražské povstání</vt:lpstr>
      <vt:lpstr>  </vt:lpstr>
      <vt:lpstr>   </vt:lpstr>
      <vt:lpstr>  </vt:lpstr>
      <vt:lpstr>Konec války v Evropě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Osvobození československa (1.)</dc:title>
  <dc:creator>kabinet</dc:creator>
  <cp:lastModifiedBy>doma</cp:lastModifiedBy>
  <cp:revision>31</cp:revision>
  <dcterms:created xsi:type="dcterms:W3CDTF">2009-01-11T16:12:10Z</dcterms:created>
  <dcterms:modified xsi:type="dcterms:W3CDTF">2025-04-16T17:06:50Z</dcterms:modified>
</cp:coreProperties>
</file>