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sldIdLst>
    <p:sldId id="258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80" r:id="rId21"/>
    <p:sldId id="281" r:id="rId22"/>
    <p:sldId id="282" r:id="rId23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777 w 2780"/>
                <a:gd name="T1" fmla="*/ 18 h 953"/>
                <a:gd name="T2" fmla="*/ 2687 w 2780"/>
                <a:gd name="T3" fmla="*/ 24 h 953"/>
                <a:gd name="T4" fmla="*/ 2621 w 2780"/>
                <a:gd name="T5" fmla="*/ 102 h 953"/>
                <a:gd name="T6" fmla="*/ 2519 w 2780"/>
                <a:gd name="T7" fmla="*/ 156 h 953"/>
                <a:gd name="T8" fmla="*/ 2513 w 2780"/>
                <a:gd name="T9" fmla="*/ 222 h 953"/>
                <a:gd name="T10" fmla="*/ 2495 w 2780"/>
                <a:gd name="T11" fmla="*/ 246 h 953"/>
                <a:gd name="T12" fmla="*/ 2477 w 2780"/>
                <a:gd name="T13" fmla="*/ 252 h 953"/>
                <a:gd name="T14" fmla="*/ 2405 w 2780"/>
                <a:gd name="T15" fmla="*/ 210 h 953"/>
                <a:gd name="T16" fmla="*/ 2267 w 2780"/>
                <a:gd name="T17" fmla="*/ 192 h 953"/>
                <a:gd name="T18" fmla="*/ 2243 w 2780"/>
                <a:gd name="T19" fmla="*/ 186 h 953"/>
                <a:gd name="T20" fmla="*/ 2225 w 2780"/>
                <a:gd name="T21" fmla="*/ 192 h 953"/>
                <a:gd name="T22" fmla="*/ 2153 w 2780"/>
                <a:gd name="T23" fmla="*/ 228 h 953"/>
                <a:gd name="T24" fmla="*/ 2117 w 2780"/>
                <a:gd name="T25" fmla="*/ 240 h 953"/>
                <a:gd name="T26" fmla="*/ 2093 w 2780"/>
                <a:gd name="T27" fmla="*/ 246 h 953"/>
                <a:gd name="T28" fmla="*/ 2081 w 2780"/>
                <a:gd name="T29" fmla="*/ 258 h 953"/>
                <a:gd name="T30" fmla="*/ 2081 w 2780"/>
                <a:gd name="T31" fmla="*/ 276 h 953"/>
                <a:gd name="T32" fmla="*/ 2058 w 2780"/>
                <a:gd name="T33" fmla="*/ 300 h 953"/>
                <a:gd name="T34" fmla="*/ 2040 w 2780"/>
                <a:gd name="T35" fmla="*/ 312 h 953"/>
                <a:gd name="T36" fmla="*/ 2028 w 2780"/>
                <a:gd name="T37" fmla="*/ 324 h 953"/>
                <a:gd name="T38" fmla="*/ 2016 w 2780"/>
                <a:gd name="T39" fmla="*/ 336 h 953"/>
                <a:gd name="T40" fmla="*/ 1985 w 2780"/>
                <a:gd name="T41" fmla="*/ 342 h 953"/>
                <a:gd name="T42" fmla="*/ 1919 w 2780"/>
                <a:gd name="T43" fmla="*/ 336 h 953"/>
                <a:gd name="T44" fmla="*/ 1883 w 2780"/>
                <a:gd name="T45" fmla="*/ 330 h 953"/>
                <a:gd name="T46" fmla="*/ 1871 w 2780"/>
                <a:gd name="T47" fmla="*/ 342 h 953"/>
                <a:gd name="T48" fmla="*/ 1859 w 2780"/>
                <a:gd name="T49" fmla="*/ 354 h 953"/>
                <a:gd name="T50" fmla="*/ 1829 w 2780"/>
                <a:gd name="T51" fmla="*/ 360 h 953"/>
                <a:gd name="T52" fmla="*/ 1770 w 2780"/>
                <a:gd name="T53" fmla="*/ 342 h 953"/>
                <a:gd name="T54" fmla="*/ 1746 w 2780"/>
                <a:gd name="T55" fmla="*/ 342 h 953"/>
                <a:gd name="T56" fmla="*/ 1722 w 2780"/>
                <a:gd name="T57" fmla="*/ 354 h 953"/>
                <a:gd name="T58" fmla="*/ 1661 w 2780"/>
                <a:gd name="T59" fmla="*/ 425 h 953"/>
                <a:gd name="T60" fmla="*/ 1619 w 2780"/>
                <a:gd name="T61" fmla="*/ 569 h 953"/>
                <a:gd name="T62" fmla="*/ 1619 w 2780"/>
                <a:gd name="T63" fmla="*/ 593 h 953"/>
                <a:gd name="T64" fmla="*/ 1625 w 2780"/>
                <a:gd name="T65" fmla="*/ 641 h 953"/>
                <a:gd name="T66" fmla="*/ 1643 w 2780"/>
                <a:gd name="T67" fmla="*/ 659 h 953"/>
                <a:gd name="T68" fmla="*/ 1637 w 2780"/>
                <a:gd name="T69" fmla="*/ 671 h 953"/>
                <a:gd name="T70" fmla="*/ 1625 w 2780"/>
                <a:gd name="T71" fmla="*/ 683 h 953"/>
                <a:gd name="T72" fmla="*/ 1547 w 2780"/>
                <a:gd name="T73" fmla="*/ 689 h 953"/>
                <a:gd name="T74" fmla="*/ 1470 w 2780"/>
                <a:gd name="T75" fmla="*/ 629 h 953"/>
                <a:gd name="T76" fmla="*/ 1337 w 2780"/>
                <a:gd name="T77" fmla="*/ 587 h 953"/>
                <a:gd name="T78" fmla="*/ 1188 w 2780"/>
                <a:gd name="T79" fmla="*/ 671 h 953"/>
                <a:gd name="T80" fmla="*/ 1019 w 2780"/>
                <a:gd name="T81" fmla="*/ 731 h 953"/>
                <a:gd name="T82" fmla="*/ 816 w 2780"/>
                <a:gd name="T83" fmla="*/ 743 h 953"/>
                <a:gd name="T84" fmla="*/ 630 w 2780"/>
                <a:gd name="T85" fmla="*/ 701 h 953"/>
                <a:gd name="T86" fmla="*/ 570 w 2780"/>
                <a:gd name="T87" fmla="*/ 695 h 953"/>
                <a:gd name="T88" fmla="*/ 558 w 2780"/>
                <a:gd name="T89" fmla="*/ 701 h 953"/>
                <a:gd name="T90" fmla="*/ 522 w 2780"/>
                <a:gd name="T91" fmla="*/ 731 h 953"/>
                <a:gd name="T92" fmla="*/ 437 w 2780"/>
                <a:gd name="T93" fmla="*/ 809 h 953"/>
                <a:gd name="T94" fmla="*/ 407 w 2780"/>
                <a:gd name="T95" fmla="*/ 821 h 953"/>
                <a:gd name="T96" fmla="*/ 383 w 2780"/>
                <a:gd name="T97" fmla="*/ 821 h 953"/>
                <a:gd name="T98" fmla="*/ 336 w 2780"/>
                <a:gd name="T99" fmla="*/ 827 h 953"/>
                <a:gd name="T100" fmla="*/ 210 w 2780"/>
                <a:gd name="T101" fmla="*/ 851 h 953"/>
                <a:gd name="T102" fmla="*/ 174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789 w 2780"/>
                <a:gd name="T115" fmla="*/ 24 h 9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</p:grpSp>
      <p:sp>
        <p:nvSpPr>
          <p:cNvPr id="16402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16403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C7B5E-E123-40B3-A7CC-135A01E94CC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8546136"/>
      </p:ext>
    </p:extLst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6AD25-D0B3-4118-B896-506DF92C2A9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0877069"/>
      </p:ext>
    </p:extLst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A094F-3378-4FE0-909F-0B66779B8E0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4053976"/>
      </p:ext>
    </p:extLst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1D347-6E72-4D3D-BDFC-4AAF4836672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3357117"/>
      </p:ext>
    </p:extLst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53EDB-AEBD-4CB1-B2F9-32966D6EC9C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0660922"/>
      </p:ext>
    </p:extLst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9CC41-A848-41B4-922B-0596FE5B74E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7849126"/>
      </p:ext>
    </p:extLst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1F8B2-28FC-4ABE-923C-5C1228339D2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8059076"/>
      </p:ext>
    </p:extLst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8957F-9FB4-4AA6-B029-5559185EF11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9134046"/>
      </p:ext>
    </p:extLst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09A6F-60F8-4F89-A964-A0DA02AFCB2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1497374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116BA-6258-45C9-90F6-DCCF4A36ACE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337859"/>
      </p:ext>
    </p:extLst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69B58-D3BE-4D64-A6BD-16E69499519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0500495"/>
      </p:ext>
    </p:extLst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419CA-8A10-4D2E-A994-4EBB40AFFDB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763808"/>
      </p:ext>
    </p:extLst>
  </p:cSld>
  <p:clrMapOvr>
    <a:masterClrMapping/>
  </p:clrMapOvr>
  <p:transition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Nadpis a obsah nad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9F1F5-897F-4AB7-83BB-96754CE8381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6320763"/>
      </p:ext>
    </p:extLst>
  </p:cSld>
  <p:clrMapOvr>
    <a:masterClrMapping/>
  </p:clrMapOvr>
  <p:transition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4F8DE-50AB-4427-8F9D-5A79E32F81B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881058"/>
      </p:ext>
    </p:extLst>
  </p:cSld>
  <p:clrMapOvr>
    <a:masterClrMapping/>
  </p:clrMapOvr>
  <p:transition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dpis a text nad obsah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A72F8-25AA-424A-ACF2-1B8B58D1897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5653512"/>
      </p:ext>
    </p:extLst>
  </p:cSld>
  <p:clrMapOvr>
    <a:masterClrMapping/>
  </p:clrMapOvr>
  <p:transition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Nadpis a 2 obsahy nad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half" idx="3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37944-B5B3-4E1C-A22A-1939C5F7999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8758252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5D7D9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777 w 2780"/>
                <a:gd name="T1" fmla="*/ 18 h 953"/>
                <a:gd name="T2" fmla="*/ 2687 w 2780"/>
                <a:gd name="T3" fmla="*/ 24 h 953"/>
                <a:gd name="T4" fmla="*/ 2621 w 2780"/>
                <a:gd name="T5" fmla="*/ 102 h 953"/>
                <a:gd name="T6" fmla="*/ 2519 w 2780"/>
                <a:gd name="T7" fmla="*/ 156 h 953"/>
                <a:gd name="T8" fmla="*/ 2513 w 2780"/>
                <a:gd name="T9" fmla="*/ 222 h 953"/>
                <a:gd name="T10" fmla="*/ 2495 w 2780"/>
                <a:gd name="T11" fmla="*/ 246 h 953"/>
                <a:gd name="T12" fmla="*/ 2477 w 2780"/>
                <a:gd name="T13" fmla="*/ 252 h 953"/>
                <a:gd name="T14" fmla="*/ 2405 w 2780"/>
                <a:gd name="T15" fmla="*/ 210 h 953"/>
                <a:gd name="T16" fmla="*/ 2267 w 2780"/>
                <a:gd name="T17" fmla="*/ 192 h 953"/>
                <a:gd name="T18" fmla="*/ 2243 w 2780"/>
                <a:gd name="T19" fmla="*/ 186 h 953"/>
                <a:gd name="T20" fmla="*/ 2225 w 2780"/>
                <a:gd name="T21" fmla="*/ 192 h 953"/>
                <a:gd name="T22" fmla="*/ 2153 w 2780"/>
                <a:gd name="T23" fmla="*/ 228 h 953"/>
                <a:gd name="T24" fmla="*/ 2117 w 2780"/>
                <a:gd name="T25" fmla="*/ 240 h 953"/>
                <a:gd name="T26" fmla="*/ 2093 w 2780"/>
                <a:gd name="T27" fmla="*/ 246 h 953"/>
                <a:gd name="T28" fmla="*/ 2081 w 2780"/>
                <a:gd name="T29" fmla="*/ 258 h 953"/>
                <a:gd name="T30" fmla="*/ 2081 w 2780"/>
                <a:gd name="T31" fmla="*/ 276 h 953"/>
                <a:gd name="T32" fmla="*/ 2058 w 2780"/>
                <a:gd name="T33" fmla="*/ 300 h 953"/>
                <a:gd name="T34" fmla="*/ 2040 w 2780"/>
                <a:gd name="T35" fmla="*/ 312 h 953"/>
                <a:gd name="T36" fmla="*/ 2028 w 2780"/>
                <a:gd name="T37" fmla="*/ 324 h 953"/>
                <a:gd name="T38" fmla="*/ 2016 w 2780"/>
                <a:gd name="T39" fmla="*/ 336 h 953"/>
                <a:gd name="T40" fmla="*/ 1985 w 2780"/>
                <a:gd name="T41" fmla="*/ 342 h 953"/>
                <a:gd name="T42" fmla="*/ 1919 w 2780"/>
                <a:gd name="T43" fmla="*/ 336 h 953"/>
                <a:gd name="T44" fmla="*/ 1883 w 2780"/>
                <a:gd name="T45" fmla="*/ 330 h 953"/>
                <a:gd name="T46" fmla="*/ 1871 w 2780"/>
                <a:gd name="T47" fmla="*/ 342 h 953"/>
                <a:gd name="T48" fmla="*/ 1859 w 2780"/>
                <a:gd name="T49" fmla="*/ 354 h 953"/>
                <a:gd name="T50" fmla="*/ 1829 w 2780"/>
                <a:gd name="T51" fmla="*/ 360 h 953"/>
                <a:gd name="T52" fmla="*/ 1770 w 2780"/>
                <a:gd name="T53" fmla="*/ 342 h 953"/>
                <a:gd name="T54" fmla="*/ 1746 w 2780"/>
                <a:gd name="T55" fmla="*/ 342 h 953"/>
                <a:gd name="T56" fmla="*/ 1722 w 2780"/>
                <a:gd name="T57" fmla="*/ 354 h 953"/>
                <a:gd name="T58" fmla="*/ 1661 w 2780"/>
                <a:gd name="T59" fmla="*/ 425 h 953"/>
                <a:gd name="T60" fmla="*/ 1619 w 2780"/>
                <a:gd name="T61" fmla="*/ 569 h 953"/>
                <a:gd name="T62" fmla="*/ 1619 w 2780"/>
                <a:gd name="T63" fmla="*/ 593 h 953"/>
                <a:gd name="T64" fmla="*/ 1625 w 2780"/>
                <a:gd name="T65" fmla="*/ 641 h 953"/>
                <a:gd name="T66" fmla="*/ 1643 w 2780"/>
                <a:gd name="T67" fmla="*/ 659 h 953"/>
                <a:gd name="T68" fmla="*/ 1637 w 2780"/>
                <a:gd name="T69" fmla="*/ 671 h 953"/>
                <a:gd name="T70" fmla="*/ 1625 w 2780"/>
                <a:gd name="T71" fmla="*/ 683 h 953"/>
                <a:gd name="T72" fmla="*/ 1547 w 2780"/>
                <a:gd name="T73" fmla="*/ 689 h 953"/>
                <a:gd name="T74" fmla="*/ 1470 w 2780"/>
                <a:gd name="T75" fmla="*/ 629 h 953"/>
                <a:gd name="T76" fmla="*/ 1337 w 2780"/>
                <a:gd name="T77" fmla="*/ 587 h 953"/>
                <a:gd name="T78" fmla="*/ 1188 w 2780"/>
                <a:gd name="T79" fmla="*/ 671 h 953"/>
                <a:gd name="T80" fmla="*/ 1019 w 2780"/>
                <a:gd name="T81" fmla="*/ 731 h 953"/>
                <a:gd name="T82" fmla="*/ 816 w 2780"/>
                <a:gd name="T83" fmla="*/ 743 h 953"/>
                <a:gd name="T84" fmla="*/ 630 w 2780"/>
                <a:gd name="T85" fmla="*/ 701 h 953"/>
                <a:gd name="T86" fmla="*/ 570 w 2780"/>
                <a:gd name="T87" fmla="*/ 695 h 953"/>
                <a:gd name="T88" fmla="*/ 558 w 2780"/>
                <a:gd name="T89" fmla="*/ 701 h 953"/>
                <a:gd name="T90" fmla="*/ 522 w 2780"/>
                <a:gd name="T91" fmla="*/ 731 h 953"/>
                <a:gd name="T92" fmla="*/ 437 w 2780"/>
                <a:gd name="T93" fmla="*/ 809 h 953"/>
                <a:gd name="T94" fmla="*/ 407 w 2780"/>
                <a:gd name="T95" fmla="*/ 821 h 953"/>
                <a:gd name="T96" fmla="*/ 383 w 2780"/>
                <a:gd name="T97" fmla="*/ 821 h 953"/>
                <a:gd name="T98" fmla="*/ 336 w 2780"/>
                <a:gd name="T99" fmla="*/ 827 h 953"/>
                <a:gd name="T100" fmla="*/ 210 w 2780"/>
                <a:gd name="T101" fmla="*/ 851 h 953"/>
                <a:gd name="T102" fmla="*/ 174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789 w 2780"/>
                <a:gd name="T115" fmla="*/ 24 h 9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5364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365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368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369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370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371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372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373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374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375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376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5377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</p:grpSp>
      <p:sp>
        <p:nvSpPr>
          <p:cNvPr id="15378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5379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538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5381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83B0A48-3FBE-4E70-B25E-A721A0AB4FC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1538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4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transition>
    <p:dissolv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dirty="0" smtClean="0"/>
              <a:t>Československý odboj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3200" dirty="0" smtClean="0"/>
              <a:t>Zahraniční odboj                  a odbojová centra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Odbojová centra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sz="2600" dirty="0" smtClean="0"/>
              <a:t>Západní (demokratický, londýnský odboj)</a:t>
            </a:r>
          </a:p>
          <a:p>
            <a:endParaRPr lang="cs-CZ" sz="2600" dirty="0"/>
          </a:p>
          <a:p>
            <a:r>
              <a:rPr lang="cs-CZ" sz="2600" dirty="0" smtClean="0"/>
              <a:t>obnovit ČSR v před-mnichovských hranicích jako dem. stát</a:t>
            </a:r>
            <a:endParaRPr lang="cs-CZ" sz="26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sz="2600" dirty="0" smtClean="0"/>
              <a:t>Moskevský (komunistický odboj)</a:t>
            </a:r>
          </a:p>
          <a:p>
            <a:endParaRPr lang="cs-CZ" sz="2600" dirty="0" smtClean="0"/>
          </a:p>
          <a:p>
            <a:r>
              <a:rPr lang="cs-CZ" sz="2600" dirty="0" smtClean="0"/>
              <a:t>budoucí Česko-</a:t>
            </a:r>
            <a:r>
              <a:rPr lang="cs-CZ" sz="2600" dirty="0" err="1" smtClean="0"/>
              <a:t>slovensko</a:t>
            </a:r>
            <a:r>
              <a:rPr lang="cs-CZ" sz="2600" dirty="0" smtClean="0"/>
              <a:t> jako komunistický stát</a:t>
            </a: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331369205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Západní odboj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600" dirty="0" smtClean="0"/>
              <a:t>17. října </a:t>
            </a:r>
            <a:r>
              <a:rPr lang="cs-CZ" sz="2600" b="1" dirty="0" smtClean="0"/>
              <a:t>1939 Československý národní výbor </a:t>
            </a:r>
            <a:r>
              <a:rPr lang="cs-CZ" sz="2600" dirty="0" smtClean="0"/>
              <a:t>(Paříž)</a:t>
            </a:r>
          </a:p>
          <a:p>
            <a:r>
              <a:rPr lang="cs-CZ" sz="2600" dirty="0" smtClean="0"/>
              <a:t>Londýn – </a:t>
            </a:r>
            <a:r>
              <a:rPr lang="cs-CZ" sz="2600" b="1" dirty="0" smtClean="0"/>
              <a:t>československá exilová vláda</a:t>
            </a:r>
          </a:p>
          <a:p>
            <a:r>
              <a:rPr lang="cs-CZ" sz="2600" b="1" dirty="0" smtClean="0"/>
              <a:t>Edvard </a:t>
            </a:r>
            <a:r>
              <a:rPr lang="cs-CZ" sz="2600" b="1" dirty="0" smtClean="0"/>
              <a:t>Beneš</a:t>
            </a:r>
            <a:endParaRPr lang="cs-CZ" sz="2600" dirty="0" smtClean="0"/>
          </a:p>
          <a:p>
            <a:r>
              <a:rPr lang="cs-CZ" sz="2600" dirty="0" smtClean="0"/>
              <a:t>Jan Masaryk</a:t>
            </a: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300854230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Moskevský odboj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600" dirty="0" smtClean="0"/>
              <a:t>centrum komunistického odboje</a:t>
            </a:r>
          </a:p>
          <a:p>
            <a:r>
              <a:rPr lang="cs-CZ" sz="2600" b="1" dirty="0" smtClean="0"/>
              <a:t>Klement Gottwald</a:t>
            </a:r>
          </a:p>
          <a:p>
            <a:r>
              <a:rPr lang="cs-CZ" sz="2600" dirty="0" smtClean="0"/>
              <a:t>Rudolf Slánský</a:t>
            </a:r>
          </a:p>
          <a:p>
            <a:pPr marL="0" indent="0">
              <a:buNone/>
            </a:pP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128506674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Češi v zahraničních armádách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Velká Británie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4337094"/>
      </p:ext>
    </p:extLst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Čs. pěší prapor 11 - Východní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02047" y="1626620"/>
            <a:ext cx="3885977" cy="3095474"/>
          </a:xfrm>
        </p:spPr>
        <p:txBody>
          <a:bodyPr/>
          <a:lstStyle/>
          <a:p>
            <a:r>
              <a:rPr lang="cs-CZ" sz="2600" dirty="0" smtClean="0"/>
              <a:t>pplk. Karel </a:t>
            </a:r>
            <a:r>
              <a:rPr lang="cs-CZ" sz="2600" dirty="0" err="1" smtClean="0"/>
              <a:t>Klapálek</a:t>
            </a:r>
            <a:endParaRPr lang="cs-CZ" sz="2600" dirty="0" smtClean="0"/>
          </a:p>
          <a:p>
            <a:r>
              <a:rPr lang="cs-CZ" sz="2600" dirty="0" smtClean="0"/>
              <a:t>severní Afrika</a:t>
            </a:r>
          </a:p>
          <a:p>
            <a:r>
              <a:rPr lang="cs-CZ" sz="2600" dirty="0" err="1" smtClean="0"/>
              <a:t>Tobrúk</a:t>
            </a:r>
            <a:r>
              <a:rPr lang="cs-CZ" sz="2600" dirty="0" smtClean="0"/>
              <a:t> </a:t>
            </a:r>
            <a:r>
              <a:rPr lang="cs-CZ" sz="2600" dirty="0" smtClean="0"/>
              <a:t>1941 („</a:t>
            </a:r>
            <a:r>
              <a:rPr lang="cs-CZ" sz="2600" dirty="0" smtClean="0"/>
              <a:t>krysy pouště“)</a:t>
            </a:r>
          </a:p>
          <a:p>
            <a:endParaRPr lang="cs-CZ" sz="2600" dirty="0"/>
          </a:p>
          <a:p>
            <a:endParaRPr lang="cs-CZ" sz="2600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026" name="Picture 2" descr="VHU PRAH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853" y="3140968"/>
            <a:ext cx="4609166" cy="333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038822"/>
      </p:ext>
    </p:extLst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Čs. samostatná obrněná brigáda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sz="2600" dirty="0" smtClean="0"/>
              <a:t>gen. Alois Liška</a:t>
            </a:r>
          </a:p>
          <a:p>
            <a:r>
              <a:rPr lang="cs-CZ" sz="2600" dirty="0" smtClean="0"/>
              <a:t>obléhání </a:t>
            </a:r>
            <a:r>
              <a:rPr lang="cs-CZ" sz="2600" dirty="0" err="1" smtClean="0"/>
              <a:t>Dunkerque</a:t>
            </a:r>
            <a:r>
              <a:rPr lang="cs-CZ" sz="2600" dirty="0" smtClean="0"/>
              <a:t> (říjen </a:t>
            </a:r>
            <a:r>
              <a:rPr lang="cs-CZ" sz="2600" dirty="0" smtClean="0"/>
              <a:t>1944 </a:t>
            </a:r>
            <a:r>
              <a:rPr lang="cs-CZ" sz="2600" dirty="0" smtClean="0"/>
              <a:t>až       </a:t>
            </a:r>
            <a:r>
              <a:rPr lang="cs-CZ" sz="2600" dirty="0" smtClean="0"/>
              <a:t> </a:t>
            </a:r>
            <a:r>
              <a:rPr lang="cs-CZ" sz="2600" dirty="0" smtClean="0"/>
              <a:t>9. květen 1945)</a:t>
            </a:r>
            <a:endParaRPr lang="cs-CZ" sz="2600" dirty="0"/>
          </a:p>
        </p:txBody>
      </p:sp>
      <p:pic>
        <p:nvPicPr>
          <p:cNvPr id="2050" name="Picture 2" descr="0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401" y="2852936"/>
            <a:ext cx="5240873" cy="363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232636"/>
      </p:ext>
    </p:extLst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Čs. letci v RAF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sz="2600" dirty="0" smtClean="0"/>
              <a:t>spolu s Poláky se významně podíleli   na bitvě o Británii     i na dalším válečném úsilí Spojenců</a:t>
            </a:r>
            <a:endParaRPr lang="cs-CZ" sz="2600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46262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933450724"/>
      </p:ext>
    </p:extLst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Čs. letecké jednotky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600" dirty="0" smtClean="0"/>
              <a:t>bombardovací:</a:t>
            </a:r>
          </a:p>
          <a:p>
            <a:pPr marL="457200" lvl="1" indent="0">
              <a:buNone/>
            </a:pPr>
            <a:r>
              <a:rPr lang="cs-CZ" sz="2600" dirty="0" smtClean="0">
                <a:sym typeface="Wingdings"/>
              </a:rPr>
              <a:t> </a:t>
            </a:r>
            <a:r>
              <a:rPr lang="cs-CZ" sz="2600" dirty="0" smtClean="0"/>
              <a:t>311. československá bombardovací peruť RAF</a:t>
            </a:r>
          </a:p>
          <a:p>
            <a:r>
              <a:rPr lang="cs-CZ" sz="2600" dirty="0" smtClean="0"/>
              <a:t>stíhací:</a:t>
            </a:r>
          </a:p>
          <a:p>
            <a:pPr lvl="1">
              <a:buFont typeface="Wingdings" pitchFamily="2" charset="2"/>
              <a:buChar char="l"/>
            </a:pPr>
            <a:r>
              <a:rPr lang="cs-CZ" sz="2600" dirty="0" smtClean="0"/>
              <a:t>310., 312., 313. československá stíhací peruť RAF</a:t>
            </a:r>
          </a:p>
          <a:p>
            <a:pPr lvl="1">
              <a:buFont typeface="Wingdings" pitchFamily="2" charset="2"/>
              <a:buChar char="l"/>
            </a:pPr>
            <a:endParaRPr lang="cs-CZ" sz="2600" dirty="0"/>
          </a:p>
          <a:p>
            <a:pPr lvl="1">
              <a:buFont typeface="Wingdings" pitchFamily="2" charset="2"/>
              <a:buChar char="l"/>
            </a:pPr>
            <a:r>
              <a:rPr lang="cs-CZ" sz="2600" dirty="0" smtClean="0"/>
              <a:t>Češi sloužili i v dalších leteckých                a výsadkových jednotkách RAF</a:t>
            </a:r>
          </a:p>
        </p:txBody>
      </p:sp>
    </p:spTree>
    <p:extLst>
      <p:ext uri="{BB962C8B-B14F-4D97-AF65-F5344CB8AC3E}">
        <p14:creationId xmlns:p14="http://schemas.microsoft.com/office/powerpoint/2010/main" val="816686857"/>
      </p:ext>
    </p:extLst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3390411"/>
          </a:xfrm>
        </p:spPr>
        <p:txBody>
          <a:bodyPr/>
          <a:lstStyle/>
          <a:p>
            <a:r>
              <a:rPr lang="cs-CZ" dirty="0" smtClean="0"/>
              <a:t>výsadkové operace do protektorátu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3074" name="Picture 2" descr="Bestie Heydrich: Kde přesně probíhal výcvik Gabčíka a Kubiše? Seriál  odkrývá málo známá fakta o atentátu | Seriály | Lidovky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802" y="3212976"/>
            <a:ext cx="4490454" cy="252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567436"/>
      </p:ext>
    </p:extLst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2198687"/>
            <a:ext cx="2914650" cy="3333750"/>
          </a:xfrm>
        </p:spPr>
      </p:pic>
      <p:pic>
        <p:nvPicPr>
          <p:cNvPr id="8" name="Zástupný symbol pro obsah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50" y="2346325"/>
            <a:ext cx="2247900" cy="3038475"/>
          </a:xfrm>
        </p:spPr>
      </p:pic>
    </p:spTree>
    <p:extLst>
      <p:ext uri="{BB962C8B-B14F-4D97-AF65-F5344CB8AC3E}">
        <p14:creationId xmlns:p14="http://schemas.microsoft.com/office/powerpoint/2010/main" val="674328542"/>
      </p:ext>
    </p:extLst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4" y="2198687"/>
            <a:ext cx="3048769" cy="3487154"/>
          </a:xfrm>
        </p:spPr>
      </p:pic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328" y="2132856"/>
            <a:ext cx="3011243" cy="3600400"/>
          </a:xfrm>
        </p:spPr>
      </p:pic>
    </p:spTree>
    <p:extLst>
      <p:ext uri="{BB962C8B-B14F-4D97-AF65-F5344CB8AC3E}">
        <p14:creationId xmlns:p14="http://schemas.microsoft.com/office/powerpoint/2010/main" val="842713865"/>
      </p:ext>
    </p:extLst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sz="2600" b="1" dirty="0" smtClean="0"/>
              <a:t>Karel Mareš</a:t>
            </a:r>
          </a:p>
          <a:p>
            <a:r>
              <a:rPr lang="cs-CZ" sz="2600" dirty="0" smtClean="0"/>
              <a:t>Alois Šiška</a:t>
            </a:r>
            <a:endParaRPr lang="cs-CZ" sz="26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sz="2600" dirty="0" smtClean="0"/>
              <a:t>Alois Vašátko</a:t>
            </a:r>
          </a:p>
          <a:p>
            <a:r>
              <a:rPr lang="cs-CZ" sz="2600" b="1" dirty="0" smtClean="0"/>
              <a:t>František Peřina </a:t>
            </a:r>
            <a:r>
              <a:rPr lang="cs-CZ" sz="2600" dirty="0" smtClean="0"/>
              <a:t>(12)</a:t>
            </a:r>
          </a:p>
          <a:p>
            <a:r>
              <a:rPr lang="cs-CZ" sz="2600" dirty="0" smtClean="0"/>
              <a:t>František Fajtl</a:t>
            </a:r>
          </a:p>
          <a:p>
            <a:r>
              <a:rPr lang="cs-CZ" sz="2600" b="1" dirty="0" smtClean="0"/>
              <a:t>Josef František </a:t>
            </a:r>
            <a:r>
              <a:rPr lang="cs-CZ" sz="2600" dirty="0" smtClean="0"/>
              <a:t>(17</a:t>
            </a:r>
            <a:r>
              <a:rPr lang="cs-CZ" sz="2600" dirty="0" smtClean="0"/>
              <a:t>)</a:t>
            </a:r>
          </a:p>
          <a:p>
            <a:r>
              <a:rPr lang="cs-CZ" sz="2600" b="1" dirty="0" smtClean="0"/>
              <a:t>Jan Jeřábek</a:t>
            </a:r>
            <a:endParaRPr lang="cs-CZ" sz="2600" b="1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74178"/>
      </p:ext>
    </p:extLst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Češi v zahraničních armádách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Sovětský svaz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0080557"/>
      </p:ext>
    </p:extLst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čs. </a:t>
            </a:r>
            <a:r>
              <a:rPr lang="cs-CZ" dirty="0" err="1" smtClean="0"/>
              <a:t>samost</a:t>
            </a:r>
            <a:r>
              <a:rPr lang="cs-CZ" dirty="0" smtClean="0"/>
              <a:t>. polní prapor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600" dirty="0" smtClean="0"/>
              <a:t>1942, </a:t>
            </a:r>
            <a:r>
              <a:rPr lang="cs-CZ" sz="2600" dirty="0" err="1" smtClean="0"/>
              <a:t>Buzuluk</a:t>
            </a:r>
            <a:r>
              <a:rPr lang="cs-CZ" sz="2600" dirty="0" smtClean="0"/>
              <a:t>, Ukrajina</a:t>
            </a:r>
          </a:p>
          <a:p>
            <a:r>
              <a:rPr lang="cs-CZ" sz="2600" dirty="0" smtClean="0"/>
              <a:t>čs. občané v SSSR, zajatci a přeběhlíci        ze slovenské armády i z Čech, později volyňští Češi</a:t>
            </a:r>
          </a:p>
          <a:p>
            <a:endParaRPr lang="cs-CZ" sz="2600" dirty="0"/>
          </a:p>
          <a:p>
            <a:r>
              <a:rPr lang="cs-CZ" sz="2600" dirty="0" smtClean="0"/>
              <a:t>březen 1943 - boje u Sokolova</a:t>
            </a:r>
          </a:p>
          <a:p>
            <a:r>
              <a:rPr lang="cs-CZ" sz="2600" dirty="0" smtClean="0"/>
              <a:t>Otakar Jaroš</a:t>
            </a: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61959305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sz="2600" dirty="0" smtClean="0"/>
              <a:t>pplk. (plk.) </a:t>
            </a:r>
            <a:r>
              <a:rPr lang="cs-CZ" sz="2600" b="1" dirty="0" smtClean="0"/>
              <a:t>Ludvík Svoboda</a:t>
            </a:r>
          </a:p>
          <a:p>
            <a:endParaRPr lang="cs-CZ" dirty="0"/>
          </a:p>
          <a:p>
            <a:r>
              <a:rPr lang="cs-CZ" sz="2300" i="1" dirty="0" smtClean="0"/>
              <a:t>později ministr            a čs. prezident</a:t>
            </a:r>
            <a:endParaRPr lang="cs-CZ" sz="2300" i="1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945196"/>
            <a:ext cx="4398640" cy="3271488"/>
          </a:xfrm>
        </p:spPr>
      </p:pic>
    </p:spTree>
    <p:extLst>
      <p:ext uri="{BB962C8B-B14F-4D97-AF65-F5344CB8AC3E}">
        <p14:creationId xmlns:p14="http://schemas.microsoft.com/office/powerpoint/2010/main" val="94186994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čs. armádní sbor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600" dirty="0" smtClean="0"/>
              <a:t>1944</a:t>
            </a:r>
          </a:p>
          <a:p>
            <a:r>
              <a:rPr lang="cs-CZ" sz="2600" dirty="0" smtClean="0"/>
              <a:t>60 tis. mužů (53 % Češi, 22 % Rusíni,        19 % Slováci)</a:t>
            </a:r>
          </a:p>
          <a:p>
            <a:r>
              <a:rPr lang="cs-CZ" sz="2600" dirty="0" smtClean="0"/>
              <a:t>gen. Jan Kratochvíl</a:t>
            </a:r>
          </a:p>
        </p:txBody>
      </p:sp>
    </p:spTree>
    <p:extLst>
      <p:ext uri="{BB962C8B-B14F-4D97-AF65-F5344CB8AC3E}">
        <p14:creationId xmlns:p14="http://schemas.microsoft.com/office/powerpoint/2010/main" val="448889002"/>
      </p:ext>
    </p:extLst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Karpatsko-dukelská operace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600" dirty="0" smtClean="0"/>
              <a:t>září – říjen 1944</a:t>
            </a:r>
          </a:p>
          <a:p>
            <a:r>
              <a:rPr lang="cs-CZ" sz="2600" dirty="0" smtClean="0"/>
              <a:t>Svoboda opět velitelem</a:t>
            </a:r>
          </a:p>
          <a:p>
            <a:r>
              <a:rPr lang="cs-CZ" sz="2600" dirty="0" smtClean="0"/>
              <a:t>těžké boje, v nichž vykrvácelo jádro čs. jednotky (záměr sovětského velení?)</a:t>
            </a:r>
          </a:p>
          <a:p>
            <a:r>
              <a:rPr lang="cs-CZ" sz="2600" dirty="0" smtClean="0"/>
              <a:t>6. října začíná osvobozování území </a:t>
            </a:r>
            <a:r>
              <a:rPr lang="cs-CZ" sz="2600" dirty="0" err="1" smtClean="0"/>
              <a:t>býv</a:t>
            </a:r>
            <a:r>
              <a:rPr lang="cs-CZ" sz="2600" dirty="0" smtClean="0"/>
              <a:t>. ČSR</a:t>
            </a: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1502293952"/>
      </p:ext>
    </p:extLst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11" name="Zástupný symbol pro obsah 10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952836"/>
            <a:ext cx="5910808" cy="4433106"/>
          </a:xfrm>
        </p:spPr>
      </p:pic>
      <p:pic>
        <p:nvPicPr>
          <p:cNvPr id="12" name="Zástupný symbol pro obsah 11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4038600" cy="2941447"/>
          </a:xfrm>
        </p:spPr>
      </p:pic>
    </p:spTree>
    <p:extLst>
      <p:ext uri="{BB962C8B-B14F-4D97-AF65-F5344CB8AC3E}">
        <p14:creationId xmlns:p14="http://schemas.microsoft.com/office/powerpoint/2010/main" val="219899275"/>
      </p:ext>
    </p:extLst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600" dirty="0" smtClean="0"/>
              <a:t>1. čs. armádní sbor dojde s Rudou armádou až do Prahy</a:t>
            </a:r>
          </a:p>
          <a:p>
            <a:r>
              <a:rPr lang="cs-CZ" sz="2600" dirty="0" smtClean="0"/>
              <a:t>velitelem Karel </a:t>
            </a:r>
            <a:r>
              <a:rPr lang="cs-CZ" sz="2600" dirty="0" err="1" smtClean="0"/>
              <a:t>Klapálek</a:t>
            </a:r>
            <a:r>
              <a:rPr lang="cs-CZ" sz="2600" dirty="0" smtClean="0"/>
              <a:t> (Svoboda je od dub-na 1945 ministrem čs. vlády)</a:t>
            </a: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3409243277"/>
      </p:ext>
    </p:extLst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/>
              <a:t>Poválečné osudy zahraničních vojáků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600" dirty="0" smtClean="0"/>
              <a:t>Vojáci západních armád – perzekuce a věze-ní; emigrace</a:t>
            </a:r>
          </a:p>
          <a:p>
            <a:r>
              <a:rPr lang="cs-CZ" sz="2600" b="1" dirty="0" smtClean="0"/>
              <a:t>Vojáci ze SSSR </a:t>
            </a:r>
            <a:r>
              <a:rPr lang="cs-CZ" sz="2600" dirty="0" smtClean="0"/>
              <a:t>- považování za vzor, „jediní, kdo v zahraničí bojoval“; přesto mnohdy nedůvěra komunistického režimu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30193196"/>
      </p:ext>
    </p:extLst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600" dirty="0" smtClean="0"/>
              <a:t>Pohled na vojáky „ze Západu“ se změnil       až po r. 1989</a:t>
            </a:r>
          </a:p>
          <a:p>
            <a:r>
              <a:rPr lang="cs-CZ" sz="2600" dirty="0" smtClean="0"/>
              <a:t>Mnozí se toho už nedožili…</a:t>
            </a: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1116174560"/>
      </p:ext>
    </p:extLst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Operace Anthropoid">
  <a:themeElements>
    <a:clrScheme name="Útes 7">
      <a:dk1>
        <a:srgbClr val="336699"/>
      </a:dk1>
      <a:lt1>
        <a:srgbClr val="F8F8F8"/>
      </a:lt1>
      <a:dk2>
        <a:srgbClr val="003366"/>
      </a:dk2>
      <a:lt2>
        <a:srgbClr val="D1DDD4"/>
      </a:lt2>
      <a:accent1>
        <a:srgbClr val="3399FF"/>
      </a:accent1>
      <a:accent2>
        <a:srgbClr val="006699"/>
      </a:accent2>
      <a:accent3>
        <a:srgbClr val="AAADB8"/>
      </a:accent3>
      <a:accent4>
        <a:srgbClr val="D4D4D4"/>
      </a:accent4>
      <a:accent5>
        <a:srgbClr val="ADCAFF"/>
      </a:accent5>
      <a:accent6>
        <a:srgbClr val="005C8A"/>
      </a:accent6>
      <a:hlink>
        <a:srgbClr val="86C0CE"/>
      </a:hlink>
      <a:folHlink>
        <a:srgbClr val="008080"/>
      </a:folHlink>
    </a:clrScheme>
    <a:fontScheme name="Útes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Útes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tes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tes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tes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tes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tes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tes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Operace Anthropoid</Template>
  <TotalTime>125</TotalTime>
  <Words>399</Words>
  <Application>Microsoft Office PowerPoint</Application>
  <PresentationFormat>Předvádění na obrazovce (4:3)</PresentationFormat>
  <Paragraphs>80</Paragraphs>
  <Slides>22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6" baseType="lpstr">
      <vt:lpstr>Arial</vt:lpstr>
      <vt:lpstr>Verdana</vt:lpstr>
      <vt:lpstr>Wingdings</vt:lpstr>
      <vt:lpstr>Operace Anthropoid</vt:lpstr>
      <vt:lpstr>Československý odboj</vt:lpstr>
      <vt:lpstr>Odbojová centra</vt:lpstr>
      <vt:lpstr>Západní odboj</vt:lpstr>
      <vt:lpstr>Moskevský odboj</vt:lpstr>
      <vt:lpstr>Češi v zahraničních armádách</vt:lpstr>
      <vt:lpstr>Čs. pěší prapor 11 - Východní</vt:lpstr>
      <vt:lpstr>Čs. samostatná obrněná brigáda</vt:lpstr>
      <vt:lpstr>Čs. letci v RAF</vt:lpstr>
      <vt:lpstr>Čs. letecké jednotky</vt:lpstr>
      <vt:lpstr>  </vt:lpstr>
      <vt:lpstr>  </vt:lpstr>
      <vt:lpstr>  </vt:lpstr>
      <vt:lpstr>  </vt:lpstr>
      <vt:lpstr>Češi v zahraničních armádách</vt:lpstr>
      <vt:lpstr>1. čs. samost. polní prapor</vt:lpstr>
      <vt:lpstr>  </vt:lpstr>
      <vt:lpstr>1. čs. armádní sbor</vt:lpstr>
      <vt:lpstr>Karpatsko-dukelská operace</vt:lpstr>
      <vt:lpstr>  </vt:lpstr>
      <vt:lpstr>  </vt:lpstr>
      <vt:lpstr>Poválečné osudy zahraničních vojáků</vt:lpstr>
      <vt:lpstr>  </vt:lpstr>
    </vt:vector>
  </TitlesOfParts>
  <Company>GPdC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Československý odboj</dc:title>
  <dc:creator>Jiří Kálal</dc:creator>
  <cp:lastModifiedBy>doma</cp:lastModifiedBy>
  <cp:revision>16</cp:revision>
  <dcterms:created xsi:type="dcterms:W3CDTF">2016-02-28T10:31:42Z</dcterms:created>
  <dcterms:modified xsi:type="dcterms:W3CDTF">2025-03-30T17:14:00Z</dcterms:modified>
</cp:coreProperties>
</file>