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7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526F6-14A3-46FB-B199-82CE2300830A}" type="datetimeFigureOut">
              <a:rPr lang="cs-CZ" smtClean="0"/>
              <a:t>17.03.2025</a:t>
            </a:fld>
            <a:endParaRPr lang="cs-CZ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8F36C-62A0-4A06-B53E-F3664308DFAE}" type="slidenum">
              <a:rPr lang="cs-CZ" smtClean="0"/>
              <a:t>‹#›</a:t>
            </a:fld>
            <a:endParaRPr lang="cs-C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526F6-14A3-46FB-B199-82CE2300830A}" type="datetimeFigureOut">
              <a:rPr lang="cs-CZ" smtClean="0"/>
              <a:t>17.03.2025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F36C-62A0-4A06-B53E-F3664308DFA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526F6-14A3-46FB-B199-82CE2300830A}" type="datetimeFigureOut">
              <a:rPr lang="cs-CZ" smtClean="0"/>
              <a:t>17.03.2025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F36C-62A0-4A06-B53E-F3664308DFAE}" type="slidenum">
              <a:rPr lang="cs-CZ" smtClean="0"/>
              <a:t>‹#›</a:t>
            </a:fld>
            <a:endParaRPr lang="cs-CZ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526F6-14A3-46FB-B199-82CE2300830A}" type="datetimeFigureOut">
              <a:rPr lang="cs-CZ" smtClean="0"/>
              <a:t>17.03.2025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F36C-62A0-4A06-B53E-F3664308DFAE}" type="slidenum">
              <a:rPr lang="cs-CZ" smtClean="0"/>
              <a:t>‹#›</a:t>
            </a:fld>
            <a:endParaRPr lang="cs-CZ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526F6-14A3-46FB-B199-82CE2300830A}" type="datetimeFigureOut">
              <a:rPr lang="cs-CZ" smtClean="0"/>
              <a:t>17.03.2025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F36C-62A0-4A06-B53E-F3664308DFAE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526F6-14A3-46FB-B199-82CE2300830A}" type="datetimeFigureOut">
              <a:rPr lang="cs-CZ" smtClean="0"/>
              <a:t>17.03.2025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F36C-62A0-4A06-B53E-F3664308DFA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526F6-14A3-46FB-B199-82CE2300830A}" type="datetimeFigureOut">
              <a:rPr lang="cs-CZ" smtClean="0"/>
              <a:t>17.03.2025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F36C-62A0-4A06-B53E-F3664308DFA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526F6-14A3-46FB-B199-82CE2300830A}" type="datetimeFigureOut">
              <a:rPr lang="cs-CZ" smtClean="0"/>
              <a:t>17.03.2025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F36C-62A0-4A06-B53E-F3664308DFA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526F6-14A3-46FB-B199-82CE2300830A}" type="datetimeFigureOut">
              <a:rPr lang="cs-CZ" smtClean="0"/>
              <a:t>17.03.2025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F36C-62A0-4A06-B53E-F3664308DFA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526F6-14A3-46FB-B199-82CE2300830A}" type="datetimeFigureOut">
              <a:rPr lang="cs-CZ" smtClean="0"/>
              <a:t>17.03.2025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F36C-62A0-4A06-B53E-F3664308DFA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526F6-14A3-46FB-B199-82CE2300830A}" type="datetimeFigureOut">
              <a:rPr lang="cs-CZ" smtClean="0"/>
              <a:t>17.03.2025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F36C-62A0-4A06-B53E-F3664308DFA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B6526F6-14A3-46FB-B199-82CE2300830A}" type="datetimeFigureOut">
              <a:rPr lang="cs-CZ" smtClean="0"/>
              <a:t>17.03.2025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7188F36C-62A0-4A06-B53E-F3664308DFAE}" type="slidenum">
              <a:rPr lang="cs-CZ" smtClean="0"/>
              <a:t>‹#›</a:t>
            </a:fld>
            <a:endParaRPr lang="cs-CZ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Protinacistický odboj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2. část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5101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Domácí odbojové skupiny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Občanský odboj (obnovit demokratickou republiku!</a:t>
            </a:r>
          </a:p>
          <a:p>
            <a:pPr lvl="1"/>
            <a:r>
              <a:rPr lang="cs-CZ" sz="1800" dirty="0" smtClean="0"/>
              <a:t>Obrana národa</a:t>
            </a:r>
          </a:p>
          <a:p>
            <a:pPr lvl="1"/>
            <a:r>
              <a:rPr lang="cs-CZ" sz="1800" dirty="0" smtClean="0"/>
              <a:t>ÚVOD</a:t>
            </a:r>
            <a:endParaRPr lang="cs-CZ" sz="1800" dirty="0"/>
          </a:p>
          <a:p>
            <a:r>
              <a:rPr lang="cs-CZ" dirty="0" smtClean="0"/>
              <a:t>Komunistický odboj (vytvořit kom. </a:t>
            </a:r>
            <a:r>
              <a:rPr lang="cs-CZ" dirty="0"/>
              <a:t>z</a:t>
            </a:r>
            <a:r>
              <a:rPr lang="cs-CZ" dirty="0" smtClean="0"/>
              <a:t>řízení)</a:t>
            </a:r>
          </a:p>
          <a:p>
            <a:endParaRPr lang="cs-CZ" dirty="0"/>
          </a:p>
          <a:p>
            <a:endParaRPr lang="cs-CZ" dirty="0" smtClean="0"/>
          </a:p>
          <a:p>
            <a:r>
              <a:rPr lang="cs-CZ" i="1" dirty="0" smtClean="0"/>
              <a:t>Nacistická perzekuce často postihovala i rodiny odbojářů</a:t>
            </a:r>
            <a:endParaRPr lang="cs-CZ" i="1" dirty="0"/>
          </a:p>
        </p:txBody>
      </p:sp>
    </p:spTree>
    <p:extLst>
      <p:ext uri="{BB962C8B-B14F-4D97-AF65-F5344CB8AC3E}">
        <p14:creationId xmlns:p14="http://schemas.microsoft.com/office/powerpoint/2010/main" val="2334404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Aktivity </a:t>
            </a:r>
            <a:r>
              <a:rPr lang="cs-CZ" dirty="0" smtClean="0"/>
              <a:t>odboje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zpravodajství</a:t>
            </a:r>
          </a:p>
          <a:p>
            <a:r>
              <a:rPr lang="cs-CZ" dirty="0" smtClean="0"/>
              <a:t>sabotáže (PP)</a:t>
            </a:r>
          </a:p>
          <a:p>
            <a:r>
              <a:rPr lang="cs-CZ" dirty="0" smtClean="0"/>
              <a:t>propaganda (ilegální tisk)</a:t>
            </a:r>
          </a:p>
          <a:p>
            <a:r>
              <a:rPr lang="cs-CZ" dirty="0" smtClean="0"/>
              <a:t>příprava celonárodního povstání (ON)</a:t>
            </a:r>
          </a:p>
          <a:p>
            <a:r>
              <a:rPr lang="cs-CZ" dirty="0" smtClean="0"/>
              <a:t>ukrývání pronásledovaných</a:t>
            </a:r>
          </a:p>
          <a:p>
            <a:r>
              <a:rPr lang="cs-CZ" dirty="0" smtClean="0"/>
              <a:t>převaděčství</a:t>
            </a:r>
            <a:endParaRPr lang="cs-CZ" dirty="0" smtClean="0"/>
          </a:p>
          <a:p>
            <a:r>
              <a:rPr lang="cs-CZ" dirty="0" smtClean="0"/>
              <a:t>podpora rodin zatčených</a:t>
            </a:r>
          </a:p>
          <a:p>
            <a:r>
              <a:rPr lang="cs-CZ" dirty="0" smtClean="0"/>
              <a:t>partyzánské aktivity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9321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Specifika čes. odboje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Ž</a:t>
            </a:r>
            <a:r>
              <a:rPr lang="cs-CZ" dirty="0" smtClean="0"/>
              <a:t>ádné zkušenosti s nacisty – představa, že „bude to jako za Rakouska“</a:t>
            </a:r>
          </a:p>
          <a:p>
            <a:r>
              <a:rPr lang="cs-CZ" dirty="0" smtClean="0"/>
              <a:t>Absolutní nedostatek zbraní</a:t>
            </a:r>
          </a:p>
          <a:p>
            <a:r>
              <a:rPr lang="cs-CZ" dirty="0" smtClean="0"/>
              <a:t>Nevyhovující podmínky pro partyzánskou činnost</a:t>
            </a:r>
          </a:p>
          <a:p>
            <a:r>
              <a:rPr lang="cs-CZ" dirty="0" smtClean="0"/>
              <a:t>Do jisté míry úspěšná politika nacistů („cukr a bič“)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48195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Tři králové</a:t>
            </a:r>
            <a:endParaRPr lang="cs-CZ" dirty="0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2492896"/>
            <a:ext cx="2246472" cy="2803597"/>
          </a:xfrm>
        </p:spPr>
      </p:pic>
      <p:sp>
        <p:nvSpPr>
          <p:cNvPr id="5" name="Zástupný symbol pro obsah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 smtClean="0"/>
              <a:t>podplukovník Josef Balabán (1894 – 1941)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7607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Tři králové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775" y="1958181"/>
            <a:ext cx="2457450" cy="3810000"/>
          </a:xfrm>
        </p:spPr>
      </p:pic>
      <p:sp>
        <p:nvSpPr>
          <p:cNvPr id="4" name="Zástupný symbol pro obsah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 smtClean="0"/>
              <a:t>podplukovník Josef Mašín (1896 – 1942)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7366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Tři králové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689437"/>
            <a:ext cx="4038600" cy="4347488"/>
          </a:xfrm>
        </p:spPr>
      </p:pic>
      <p:sp>
        <p:nvSpPr>
          <p:cNvPr id="4" name="Zástupný symbol pro obsah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 smtClean="0"/>
              <a:t>štábní kapitán Václav Morávek (1904 – 1942)</a:t>
            </a:r>
          </a:p>
          <a:p>
            <a:endParaRPr lang="cs-CZ" dirty="0"/>
          </a:p>
          <a:p>
            <a:r>
              <a:rPr lang="cs-CZ" i="1" dirty="0" smtClean="0"/>
              <a:t>„Věřím v Boha a své pistole.“</a:t>
            </a:r>
            <a:endParaRPr lang="cs-CZ" i="1" dirty="0"/>
          </a:p>
        </p:txBody>
      </p:sp>
    </p:spTree>
    <p:extLst>
      <p:ext uri="{BB962C8B-B14F-4D97-AF65-F5344CB8AC3E}">
        <p14:creationId xmlns:p14="http://schemas.microsoft.com/office/powerpoint/2010/main" val="195628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 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velitelem Balabán</a:t>
            </a:r>
          </a:p>
          <a:p>
            <a:r>
              <a:rPr lang="cs-CZ" dirty="0" smtClean="0"/>
              <a:t>zpravodajství</a:t>
            </a:r>
          </a:p>
          <a:p>
            <a:r>
              <a:rPr lang="cs-CZ" dirty="0" smtClean="0"/>
              <a:t>diverze a sabotáže</a:t>
            </a:r>
          </a:p>
          <a:p>
            <a:endParaRPr lang="cs-CZ" dirty="0"/>
          </a:p>
          <a:p>
            <a:r>
              <a:rPr lang="cs-CZ" dirty="0" smtClean="0"/>
              <a:t>Balabán – zatčen, popraven</a:t>
            </a:r>
          </a:p>
          <a:p>
            <a:r>
              <a:rPr lang="cs-CZ" dirty="0" smtClean="0"/>
              <a:t>Mašín – zatčen, popraven</a:t>
            </a:r>
          </a:p>
          <a:p>
            <a:r>
              <a:rPr lang="cs-CZ" dirty="0" smtClean="0"/>
              <a:t>Morávek – padl v přestřelce s gestapem v Praze</a:t>
            </a:r>
          </a:p>
        </p:txBody>
      </p:sp>
    </p:spTree>
    <p:extLst>
      <p:ext uri="{BB962C8B-B14F-4D97-AF65-F5344CB8AC3E}">
        <p14:creationId xmlns:p14="http://schemas.microsoft.com/office/powerpoint/2010/main" val="344127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 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052736"/>
            <a:ext cx="6793190" cy="4525963"/>
          </a:xfrm>
          <a:prstGeom prst="rect">
            <a:avLst/>
          </a:prstGeom>
          <a:ln w="127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236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Zahraniční odboj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b="1" dirty="0" smtClean="0"/>
              <a:t>Komunistický</a:t>
            </a:r>
          </a:p>
          <a:p>
            <a:r>
              <a:rPr lang="cs-CZ" dirty="0" smtClean="0"/>
              <a:t>Moskva</a:t>
            </a:r>
          </a:p>
          <a:p>
            <a:r>
              <a:rPr lang="cs-CZ" dirty="0" smtClean="0"/>
              <a:t>Vedení KSČ</a:t>
            </a:r>
          </a:p>
          <a:p>
            <a:r>
              <a:rPr lang="cs-CZ" dirty="0" smtClean="0"/>
              <a:t>Klement Gottwald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b="1" dirty="0" smtClean="0"/>
              <a:t>Demokratický</a:t>
            </a:r>
          </a:p>
          <a:p>
            <a:r>
              <a:rPr lang="cs-CZ" dirty="0" smtClean="0"/>
              <a:t>Londýn</a:t>
            </a:r>
          </a:p>
          <a:p>
            <a:r>
              <a:rPr lang="cs-CZ" dirty="0" smtClean="0"/>
              <a:t>Exilová čs. vláda</a:t>
            </a:r>
          </a:p>
          <a:p>
            <a:r>
              <a:rPr lang="cs-CZ" dirty="0" smtClean="0"/>
              <a:t>E. Beneš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95900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Výsadkové operace         do protektorátu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duben 1941 – jaro 1945</a:t>
            </a:r>
          </a:p>
          <a:p>
            <a:r>
              <a:rPr lang="cs-CZ" dirty="0" smtClean="0"/>
              <a:t>38 operačních skupin, přes 100 mužů</a:t>
            </a:r>
          </a:p>
          <a:p>
            <a:r>
              <a:rPr lang="cs-CZ" dirty="0" smtClean="0"/>
              <a:t>pouze dobrovolníci</a:t>
            </a:r>
          </a:p>
          <a:p>
            <a:r>
              <a:rPr lang="cs-CZ" dirty="0" smtClean="0"/>
              <a:t>situace v protektorátě horší, než si v Británii mysleli</a:t>
            </a:r>
          </a:p>
          <a:p>
            <a:r>
              <a:rPr lang="cs-CZ" dirty="0" smtClean="0"/>
              <a:t>polovina parašutistů zahynula</a:t>
            </a:r>
          </a:p>
          <a:p>
            <a:r>
              <a:rPr lang="cs-CZ" dirty="0" smtClean="0"/>
              <a:t>nejméně dva dobrovolně přešli do služeb nacistů, další nedobrovolně</a:t>
            </a:r>
          </a:p>
          <a:p>
            <a:endParaRPr lang="cs-CZ" dirty="0"/>
          </a:p>
          <a:p>
            <a:r>
              <a:rPr lang="cs-CZ" dirty="0" smtClean="0"/>
              <a:t>výsadky ze SSSR – zaměřeny na ideologické působení, řízeny NKVD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83779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pic>
        <p:nvPicPr>
          <p:cNvPr id="8" name="Zástupný symbol pro obsah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836712"/>
            <a:ext cx="2952750" cy="3943350"/>
          </a:xfrm>
        </p:spPr>
      </p:pic>
      <p:pic>
        <p:nvPicPr>
          <p:cNvPr id="7" name="Zástupný symbol pro obsah 6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924944"/>
            <a:ext cx="4041775" cy="2594255"/>
          </a:xfrm>
        </p:spPr>
      </p:pic>
    </p:spTree>
    <p:extLst>
      <p:ext uri="{BB962C8B-B14F-4D97-AF65-F5344CB8AC3E}">
        <p14:creationId xmlns:p14="http://schemas.microsoft.com/office/powerpoint/2010/main" val="87121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 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cíle výsadkových operací:</a:t>
            </a:r>
          </a:p>
          <a:p>
            <a:pPr lvl="1"/>
            <a:r>
              <a:rPr lang="cs-CZ" sz="2400" dirty="0" smtClean="0"/>
              <a:t>spolupráce s domácím odbojem, navázání kontaktu</a:t>
            </a:r>
          </a:p>
          <a:p>
            <a:pPr lvl="1"/>
            <a:r>
              <a:rPr lang="cs-CZ" sz="2400" dirty="0" smtClean="0"/>
              <a:t>zpravodajská činnost</a:t>
            </a:r>
          </a:p>
          <a:p>
            <a:pPr lvl="1"/>
            <a:r>
              <a:rPr lang="cs-CZ" sz="2400" dirty="0" smtClean="0"/>
              <a:t>sabotáže</a:t>
            </a:r>
          </a:p>
          <a:p>
            <a:pPr marL="457200" lvl="1" indent="0">
              <a:buNone/>
            </a:pPr>
            <a:endParaRPr lang="cs-CZ" dirty="0" smtClean="0"/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5638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kutivní">
  <a:themeElements>
    <a:clrScheme name="Cesta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Exekutivní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kutivní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66</TotalTime>
  <Words>248</Words>
  <Application>Microsoft Office PowerPoint</Application>
  <PresentationFormat>Předvádění na obrazovce (4:3)</PresentationFormat>
  <Paragraphs>65</Paragraphs>
  <Slides>13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8" baseType="lpstr">
      <vt:lpstr>Arial</vt:lpstr>
      <vt:lpstr>Century Gothic</vt:lpstr>
      <vt:lpstr>Courier New</vt:lpstr>
      <vt:lpstr>Palatino Linotype</vt:lpstr>
      <vt:lpstr>Exekutivní</vt:lpstr>
      <vt:lpstr>Protinacistický odboj</vt:lpstr>
      <vt:lpstr>Domácí odbojové skupiny</vt:lpstr>
      <vt:lpstr>Aktivity odboje</vt:lpstr>
      <vt:lpstr>Specifika čes. odboje</vt:lpstr>
      <vt:lpstr>Tři králové</vt:lpstr>
      <vt:lpstr>Tři králové</vt:lpstr>
      <vt:lpstr>Tři králové</vt:lpstr>
      <vt:lpstr>   </vt:lpstr>
      <vt:lpstr>   </vt:lpstr>
      <vt:lpstr>Zahraniční odboj</vt:lpstr>
      <vt:lpstr>Výsadkové operace         do protektorátu</vt:lpstr>
      <vt:lpstr>  </vt:lpstr>
      <vt:lpstr>   </vt:lpstr>
    </vt:vector>
  </TitlesOfParts>
  <Company>GPdC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Protinacistický odboj</dc:title>
  <dc:creator>Jiří Kálal</dc:creator>
  <cp:lastModifiedBy>doma</cp:lastModifiedBy>
  <cp:revision>13</cp:revision>
  <dcterms:created xsi:type="dcterms:W3CDTF">2016-01-31T17:18:53Z</dcterms:created>
  <dcterms:modified xsi:type="dcterms:W3CDTF">2025-03-17T06:30:46Z</dcterms:modified>
</cp:coreProperties>
</file>