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65" r:id="rId6"/>
    <p:sldId id="266" r:id="rId7"/>
    <p:sldId id="267" r:id="rId8"/>
    <p:sldId id="262" r:id="rId9"/>
    <p:sldId id="263" r:id="rId10"/>
    <p:sldId id="264" r:id="rId11"/>
    <p:sldId id="268" r:id="rId12"/>
    <p:sldId id="270" r:id="rId13"/>
    <p:sldId id="271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02526C-BD20-477D-834C-31543C72850C}" type="datetime1">
              <a:rPr lang="cs-CZ" smtClean="0"/>
              <a:t>22.11.2024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D331BE-4A26-441F-AE74-A51A4C94AC1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1217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BF5B1-19B1-4282-A3D8-3189A22CC44C}" type="datetime1">
              <a:rPr lang="cs-CZ" smtClean="0"/>
              <a:pPr/>
              <a:t>22.11.2024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6B3765-1535-41FB-A927-AAD2D1E85382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427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120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rtlCol="0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 smtClean="0"/>
              <a:t>Kliknutím můžete upravit styl předlohy.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047438-32D3-4CEF-B684-6F27A1F9597A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365DEC-9EEF-4BAF-8463-8D2374C252A9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rtlCol="0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 smtClean="0"/>
              <a:t>Kliknutím můžete upravit styl předlohy.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170FA-CC0F-4B85-B11B-2E03CC878713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7D4F57-5A2B-44DB-BCC7-A150E3C2294C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rtlCol="0"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cs-CZ" noProof="0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F86291-6F53-4D44-BF0A-D13EC51AA2D9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B52000-29D2-40FA-A99F-DAEF9E00CA0E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3EDFFB-E4D3-40C0-AEF9-0CF7B55002CA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924876-981D-48E5-B7D2-04FE925BB898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94DEFD-8D56-4A19-829D-0DBDA57AB563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D92EAE-2DF2-461B-9F94-52D27619A6CB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4CB1C5-F029-49E9-859F-27F27980AA29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46212" y="372940"/>
            <a:ext cx="9302752" cy="2992904"/>
          </a:xfrm>
        </p:spPr>
        <p:txBody>
          <a:bodyPr rtlCol="0" anchor="ctr"/>
          <a:lstStyle>
            <a:lvl1pPr>
              <a:defRPr sz="44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12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720644" y="3373372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509544"/>
            <a:ext cx="10512424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64165"/>
            <a:ext cx="2743200" cy="365125"/>
          </a:xfrm>
        </p:spPr>
        <p:txBody>
          <a:bodyPr rtlCol="0"/>
          <a:lstStyle/>
          <a:p>
            <a:pPr rtl="0"/>
            <a:fld id="{27E804B5-0105-4401-A843-1768AF6A2F4E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64165"/>
            <a:ext cx="4114800" cy="365125"/>
          </a:xfrm>
        </p:spPr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64165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9" name="Textové pole 8"/>
          <p:cNvSpPr txBox="1"/>
          <p:nvPr/>
        </p:nvSpPr>
        <p:spPr>
          <a:xfrm>
            <a:off x="1111044" y="79463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cs-CZ" sz="8000" noProof="0" dirty="0">
                <a:solidFill>
                  <a:schemeClr val="tx1"/>
                </a:solidFill>
                <a:effectLst/>
              </a:rPr>
              <a:t>„</a:t>
            </a:r>
          </a:p>
        </p:txBody>
      </p:sp>
      <p:sp>
        <p:nvSpPr>
          <p:cNvPr id="10" name="Textové pole 9"/>
          <p:cNvSpPr txBox="1"/>
          <p:nvPr/>
        </p:nvSpPr>
        <p:spPr>
          <a:xfrm>
            <a:off x="10437812" y="275101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cs-CZ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C18F39-5B12-41E2-8308-472054C7EEB5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7" name="Zástupný symbol pro text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9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cs-CZ" noProof="0" smtClean="0"/>
              <a:t>Upravte styly předlohy textu.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11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cs-CZ" noProof="0" smtClean="0"/>
              <a:t>Upravte styly předlohy textu.</a:t>
            </a:r>
          </a:p>
        </p:txBody>
      </p:sp>
      <p:sp>
        <p:nvSpPr>
          <p:cNvPr id="12" name="Zástupný symbol pro text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621CEF-56AF-4AD9-8510-D2F3F7D2CCCF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19" name="Zástupný symbol pro text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20" name="Zástupný symbol obrázku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21" name="Zástupný symbol pro text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22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23" name="Zástupný symbol obrázku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2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26" name="Zástupný symbol obrázku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27" name="Zástupný symbol pro text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Upravte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B72661-D9BA-4DB0-B737-12114B337A48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C2E25-3152-4806-91A4-F80A8AE88D0A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s-CZ" noProof="0" smtClean="0"/>
              <a:t>Upravte styly předlohy textu.</a:t>
            </a:r>
          </a:p>
          <a:p>
            <a:pPr lvl="1" rtl="0"/>
            <a:r>
              <a:rPr lang="cs-CZ" noProof="0" smtClean="0"/>
              <a:t>Druhá úroveň</a:t>
            </a:r>
          </a:p>
          <a:p>
            <a:pPr lvl="2" rtl="0"/>
            <a:r>
              <a:rPr lang="cs-CZ" noProof="0" smtClean="0"/>
              <a:t>Třetí úroveň</a:t>
            </a:r>
          </a:p>
          <a:p>
            <a:pPr lvl="3" rtl="0"/>
            <a:r>
              <a:rPr lang="cs-CZ" noProof="0" smtClean="0"/>
              <a:t>Čtvrtá úroveň</a:t>
            </a:r>
          </a:p>
          <a:p>
            <a:pPr lvl="4" rtl="0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A2246F-D8C8-4FB4-B93A-875BE80C0B32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-CZ" noProof="0" dirty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C32F8131-B86B-469C-A558-CC629E393E8B}" type="datetime1">
              <a:rPr lang="cs-CZ" noProof="0" smtClean="0"/>
              <a:t>22.11.2024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6D22F896-40B5-4ADD-8801-0D06FADFA095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hled zblízka na vlny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>
            <a:normAutofit/>
          </a:bodyPr>
          <a:lstStyle/>
          <a:p>
            <a:pPr rtl="0"/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1147" y="4464028"/>
            <a:ext cx="10010335" cy="1641490"/>
          </a:xfrm>
        </p:spPr>
        <p:txBody>
          <a:bodyPr rtlCol="0">
            <a:normAutofit/>
          </a:bodyPr>
          <a:lstStyle/>
          <a:p>
            <a:r>
              <a:rPr lang="cs-CZ" sz="6600" dirty="0" smtClean="0"/>
              <a:t>Evropa ve 2. polovině 19. století</a:t>
            </a:r>
            <a:endParaRPr lang="cs-CZ" sz="6600" dirty="0"/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Krymská válka: otázka Úžin (1853-56)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Rusko	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Turecko</a:t>
            </a:r>
          </a:p>
          <a:p>
            <a:endParaRPr lang="cs-CZ" dirty="0"/>
          </a:p>
          <a:p>
            <a:r>
              <a:rPr lang="cs-CZ" dirty="0" smtClean="0"/>
              <a:t>Francie, Británie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30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75" y="2344084"/>
            <a:ext cx="5024438" cy="3314419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orážka Ruska</a:t>
            </a:r>
          </a:p>
          <a:p>
            <a:r>
              <a:rPr lang="cs-CZ" dirty="0"/>
              <a:t>d</a:t>
            </a:r>
            <a:r>
              <a:rPr lang="cs-CZ" dirty="0" smtClean="0"/>
              <a:t>efinitivní konec Svaté aliance</a:t>
            </a:r>
          </a:p>
          <a:p>
            <a:endParaRPr lang="cs-CZ" dirty="0"/>
          </a:p>
          <a:p>
            <a:r>
              <a:rPr lang="cs-CZ" dirty="0" smtClean="0"/>
              <a:t>„první imperialistická válka“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157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Imperialismus a kolonialismus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Imperialismus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Kolonialismus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34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hled zblízka na vlny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cs-CZ" dirty="0" smtClean="0"/>
              <a:t>Sjednocení Itálie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ever – Rakousko</a:t>
            </a:r>
          </a:p>
          <a:p>
            <a:r>
              <a:rPr lang="cs-CZ" dirty="0"/>
              <a:t>s</a:t>
            </a:r>
            <a:r>
              <a:rPr lang="cs-CZ" dirty="0" smtClean="0"/>
              <a:t>třed – papežský stát</a:t>
            </a:r>
          </a:p>
          <a:p>
            <a:r>
              <a:rPr lang="cs-CZ" dirty="0"/>
              <a:t>j</a:t>
            </a:r>
            <a:r>
              <a:rPr lang="cs-CZ" dirty="0" smtClean="0"/>
              <a:t>ih – vláda španělských Bourbonů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ever – průmysl</a:t>
            </a:r>
          </a:p>
          <a:p>
            <a:r>
              <a:rPr lang="cs-CZ" dirty="0"/>
              <a:t>j</a:t>
            </a:r>
            <a:r>
              <a:rPr lang="cs-CZ" dirty="0" smtClean="0"/>
              <a:t>ih – převaha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295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Sardinské království + Francie </a:t>
            </a:r>
            <a:r>
              <a:rPr lang="cs-CZ" sz="3200" b="1" dirty="0" smtClean="0"/>
              <a:t>X</a:t>
            </a:r>
            <a:r>
              <a:rPr lang="cs-CZ" dirty="0" smtClean="0"/>
              <a:t> Rakousku</a:t>
            </a:r>
          </a:p>
          <a:p>
            <a:r>
              <a:rPr lang="cs-CZ" dirty="0" smtClean="0"/>
              <a:t>1859 porážka Rakouska</a:t>
            </a:r>
          </a:p>
          <a:p>
            <a:endParaRPr lang="cs-CZ" dirty="0"/>
          </a:p>
          <a:p>
            <a:r>
              <a:rPr lang="cs-CZ" dirty="0" smtClean="0"/>
              <a:t>1860 Garibaldiho povstání – ovládnutí Neapole – předání sardinskému králi</a:t>
            </a:r>
          </a:p>
          <a:p>
            <a:r>
              <a:rPr lang="cs-CZ" dirty="0"/>
              <a:t>v</a:t>
            </a:r>
            <a:r>
              <a:rPr lang="cs-CZ" dirty="0" smtClean="0"/>
              <a:t>ětšina Itálie r. 1860 sjednocena (1861 Italské království)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78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6427956" cy="4351338"/>
          </a:xfrm>
        </p:spPr>
        <p:txBody>
          <a:bodyPr/>
          <a:lstStyle/>
          <a:p>
            <a:r>
              <a:rPr lang="cs-CZ" dirty="0" smtClean="0"/>
              <a:t>1866 připojeno Benátsko</a:t>
            </a:r>
          </a:p>
          <a:p>
            <a:r>
              <a:rPr lang="cs-CZ" dirty="0" smtClean="0"/>
              <a:t>1870 obsazen papežský stát (</a:t>
            </a:r>
            <a:r>
              <a:rPr lang="cs-CZ" dirty="0" smtClean="0">
                <a:sym typeface="Wingdings" panose="05000000000000000000" pitchFamily="2" charset="2"/>
              </a:rPr>
              <a:t> Vatikán)</a:t>
            </a:r>
          </a:p>
          <a:p>
            <a:pPr marL="0" indent="0">
              <a:buNone/>
            </a:pPr>
            <a:endParaRPr lang="cs-CZ" dirty="0" smtClean="0">
              <a:sym typeface="Wingdings" panose="05000000000000000000" pitchFamily="2" charset="2"/>
            </a:endParaRPr>
          </a:p>
          <a:p>
            <a:endParaRPr lang="cs-CZ" dirty="0" smtClean="0">
              <a:sym typeface="Wingdings" panose="05000000000000000000" pitchFamily="2" charset="2"/>
            </a:endParaRPr>
          </a:p>
          <a:p>
            <a:r>
              <a:rPr lang="cs-CZ" i="1" dirty="0" smtClean="0">
                <a:sym typeface="Wingdings" panose="05000000000000000000" pitchFamily="2" charset="2"/>
              </a:rPr>
              <a:t>Giuseppe Garibaldi</a:t>
            </a:r>
            <a:endParaRPr lang="cs-CZ" i="1" dirty="0">
              <a:sym typeface="Wingdings" panose="05000000000000000000" pitchFamily="2" charset="2"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711" y="2419625"/>
            <a:ext cx="2381250" cy="3562350"/>
          </a:xfrm>
        </p:spPr>
      </p:pic>
    </p:spTree>
    <p:extLst>
      <p:ext uri="{BB962C8B-B14F-4D97-AF65-F5344CB8AC3E}">
        <p14:creationId xmlns:p14="http://schemas.microsoft.com/office/powerpoint/2010/main" val="31104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Rusko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75" y="2117130"/>
            <a:ext cx="5024438" cy="3768328"/>
          </a:xfrm>
        </p:spPr>
      </p:pic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Ruský národ:</a:t>
            </a:r>
          </a:p>
          <a:p>
            <a:pPr lvl="1"/>
            <a:r>
              <a:rPr lang="cs-CZ" dirty="0"/>
              <a:t>p</a:t>
            </a:r>
            <a:r>
              <a:rPr lang="cs-CZ" dirty="0" smtClean="0"/>
              <a:t>ravoslaví</a:t>
            </a:r>
          </a:p>
          <a:p>
            <a:pPr lvl="1"/>
            <a:r>
              <a:rPr lang="cs-CZ" dirty="0" smtClean="0"/>
              <a:t>samoděržaví</a:t>
            </a:r>
          </a:p>
          <a:p>
            <a:pPr lvl="1"/>
            <a:r>
              <a:rPr lang="cs-CZ" dirty="0"/>
              <a:t>r</a:t>
            </a:r>
            <a:r>
              <a:rPr lang="cs-CZ" dirty="0" smtClean="0"/>
              <a:t>uská „duše“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687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</a:t>
            </a:r>
            <a:r>
              <a:rPr lang="cs-CZ" dirty="0" smtClean="0"/>
              <a:t>konomická zaostalost</a:t>
            </a:r>
          </a:p>
          <a:p>
            <a:r>
              <a:rPr lang="cs-CZ" dirty="0"/>
              <a:t>n</a:t>
            </a:r>
            <a:r>
              <a:rPr lang="cs-CZ" dirty="0" smtClean="0"/>
              <a:t>evolnictví</a:t>
            </a:r>
          </a:p>
          <a:p>
            <a:r>
              <a:rPr lang="cs-CZ" dirty="0"/>
              <a:t>n</a:t>
            </a:r>
            <a:r>
              <a:rPr lang="cs-CZ" dirty="0" smtClean="0"/>
              <a:t>erozvinutá doprava a trh</a:t>
            </a:r>
          </a:p>
          <a:p>
            <a:r>
              <a:rPr lang="cs-CZ" dirty="0"/>
              <a:t>s</a:t>
            </a:r>
            <a:r>
              <a:rPr lang="cs-CZ" dirty="0" smtClean="0"/>
              <a:t>ilné feudální prvky</a:t>
            </a:r>
          </a:p>
          <a:p>
            <a:endParaRPr lang="cs-CZ" dirty="0"/>
          </a:p>
          <a:p>
            <a:r>
              <a:rPr lang="cs-CZ" b="1" dirty="0"/>
              <a:t>a</a:t>
            </a:r>
            <a:r>
              <a:rPr lang="cs-CZ" b="1" dirty="0" smtClean="0"/>
              <a:t>bsolutistický nevolnický stát</a:t>
            </a:r>
          </a:p>
          <a:p>
            <a:endParaRPr lang="cs-CZ" b="1" dirty="0"/>
          </a:p>
          <a:p>
            <a:r>
              <a:rPr lang="cs-CZ" dirty="0"/>
              <a:t>p</a:t>
            </a:r>
            <a:r>
              <a:rPr lang="cs-CZ" dirty="0" smtClean="0"/>
              <a:t>orážka v Krymské válce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735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1861 zrušeno nevolnictví</a:t>
            </a:r>
          </a:p>
          <a:p>
            <a:pPr lvl="1"/>
            <a:r>
              <a:rPr lang="cs-CZ" dirty="0"/>
              <a:t>o</a:t>
            </a:r>
            <a:r>
              <a:rPr lang="cs-CZ" dirty="0" smtClean="0"/>
              <a:t>sobní svoboda, ale ne politická práva</a:t>
            </a:r>
          </a:p>
          <a:p>
            <a:pPr lvl="1"/>
            <a:r>
              <a:rPr lang="cs-CZ" dirty="0"/>
              <a:t>r</a:t>
            </a:r>
            <a:r>
              <a:rPr lang="cs-CZ" dirty="0" smtClean="0"/>
              <a:t>obota na velkostatcích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2100973"/>
            <a:ext cx="5033962" cy="3800641"/>
          </a:xfrm>
        </p:spPr>
      </p:pic>
    </p:spTree>
    <p:extLst>
      <p:ext uri="{BB962C8B-B14F-4D97-AF65-F5344CB8AC3E}">
        <p14:creationId xmlns:p14="http://schemas.microsoft.com/office/powerpoint/2010/main" val="20623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</a:t>
            </a:r>
            <a:r>
              <a:rPr lang="cs-CZ" dirty="0" smtClean="0"/>
              <a:t>ůst rozlohy (Finsko, část Polska, Kazachstán, střední Asie, Sibiř, Dálný Východ)</a:t>
            </a:r>
          </a:p>
          <a:p>
            <a:endParaRPr lang="cs-CZ" dirty="0"/>
          </a:p>
          <a:p>
            <a:r>
              <a:rPr lang="cs-CZ" dirty="0"/>
              <a:t>z</a:t>
            </a:r>
            <a:r>
              <a:rPr lang="cs-CZ" dirty="0" smtClean="0"/>
              <a:t>ájem o Balkán</a:t>
            </a:r>
          </a:p>
          <a:p>
            <a:r>
              <a:rPr lang="cs-CZ" dirty="0" smtClean="0"/>
              <a:t>Rusko stále druhořadou velmocí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547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Velká Británie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Britské impérium</a:t>
            </a:r>
          </a:p>
          <a:p>
            <a:r>
              <a:rPr lang="cs-CZ" dirty="0" smtClean="0"/>
              <a:t>Královna moří</a:t>
            </a:r>
          </a:p>
          <a:p>
            <a:r>
              <a:rPr lang="cs-CZ" dirty="0" smtClean="0"/>
              <a:t>Dílna světa</a:t>
            </a:r>
          </a:p>
          <a:p>
            <a:endParaRPr lang="cs-CZ" dirty="0"/>
          </a:p>
          <a:p>
            <a:r>
              <a:rPr lang="cs-CZ" b="1" dirty="0" smtClean="0"/>
              <a:t>Prvořadá světová velmoc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140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17" y="255871"/>
            <a:ext cx="8423589" cy="6128303"/>
          </a:xfrm>
        </p:spPr>
      </p:pic>
    </p:spTree>
    <p:extLst>
      <p:ext uri="{BB962C8B-B14F-4D97-AF65-F5344CB8AC3E}">
        <p14:creationId xmlns:p14="http://schemas.microsoft.com/office/powerpoint/2010/main" val="33963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Druhé císařství (Napoleon III.)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234" y="1333688"/>
            <a:ext cx="4535097" cy="4535097"/>
          </a:xfrm>
        </p:spPr>
      </p:pic>
    </p:spTree>
    <p:extLst>
      <p:ext uri="{BB962C8B-B14F-4D97-AF65-F5344CB8AC3E}">
        <p14:creationId xmlns:p14="http://schemas.microsoft.com/office/powerpoint/2010/main" val="72149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Sjednocení Německa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Otto von Bismarck</a:t>
            </a:r>
          </a:p>
          <a:p>
            <a:r>
              <a:rPr lang="cs-CZ" dirty="0" smtClean="0"/>
              <a:t>„cukr a bič“</a:t>
            </a:r>
          </a:p>
          <a:p>
            <a:r>
              <a:rPr lang="cs-CZ" dirty="0" smtClean="0"/>
              <a:t>„krev a železo“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801" y="1690688"/>
            <a:ext cx="3337170" cy="4649790"/>
          </a:xfrm>
        </p:spPr>
      </p:pic>
    </p:spTree>
    <p:extLst>
      <p:ext uri="{BB962C8B-B14F-4D97-AF65-F5344CB8AC3E}">
        <p14:creationId xmlns:p14="http://schemas.microsoft.com/office/powerpoint/2010/main" val="230498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„Bismarckovy“ války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1864 Dánsko</a:t>
            </a:r>
          </a:p>
          <a:p>
            <a:r>
              <a:rPr lang="cs-CZ" smtClean="0"/>
              <a:t>1866 Rakousko</a:t>
            </a:r>
            <a:endParaRPr lang="cs-CZ" dirty="0" smtClean="0"/>
          </a:p>
          <a:p>
            <a:r>
              <a:rPr lang="cs-CZ" dirty="0" smtClean="0"/>
              <a:t>1870 Francie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1883674"/>
            <a:ext cx="5033962" cy="4235240"/>
          </a:xfrm>
        </p:spPr>
      </p:pic>
    </p:spTree>
    <p:extLst>
      <p:ext uri="{BB962C8B-B14F-4D97-AF65-F5344CB8AC3E}">
        <p14:creationId xmlns:p14="http://schemas.microsoft.com/office/powerpoint/2010/main" val="74394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Porážka Francie, vznik Německa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Bitvy u Sedanu a Met</a:t>
            </a:r>
          </a:p>
          <a:p>
            <a:r>
              <a:rPr lang="cs-CZ" dirty="0" smtClean="0"/>
              <a:t>Porážka Francie</a:t>
            </a:r>
          </a:p>
          <a:p>
            <a:r>
              <a:rPr lang="cs-CZ" dirty="0" smtClean="0"/>
              <a:t>Pařížská komuna</a:t>
            </a:r>
          </a:p>
          <a:p>
            <a:r>
              <a:rPr lang="cs-CZ" dirty="0" smtClean="0"/>
              <a:t>Leden 1871: vyhlášení </a:t>
            </a:r>
            <a:r>
              <a:rPr lang="cs-CZ" dirty="0"/>
              <a:t>N</a:t>
            </a:r>
            <a:r>
              <a:rPr lang="cs-CZ" dirty="0" smtClean="0"/>
              <a:t>ěmeckého císařství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131" y="1404086"/>
            <a:ext cx="4529051" cy="459152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809" y="2820555"/>
            <a:ext cx="2635111" cy="310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536" y="279458"/>
            <a:ext cx="8598939" cy="6361872"/>
          </a:xfrm>
        </p:spPr>
      </p:pic>
    </p:spTree>
    <p:extLst>
      <p:ext uri="{BB962C8B-B14F-4D97-AF65-F5344CB8AC3E}">
        <p14:creationId xmlns:p14="http://schemas.microsoft.com/office/powerpoint/2010/main" val="165423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loubka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4460_TF77929380.potx" id="{62A9C48F-B4DB-42D6-9714-FBA7539DB0F5}" vid="{BFB4092E-A1AA-4FD0-BAB7-04AB218BCF2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Návrh Hloubka</Template>
  <TotalTime>0</TotalTime>
  <Words>241</Words>
  <Application>Microsoft Office PowerPoint</Application>
  <PresentationFormat>Širokoúhlá obrazovka</PresentationFormat>
  <Paragraphs>81</Paragraphs>
  <Slides>18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Corbel</vt:lpstr>
      <vt:lpstr>Wingdings</vt:lpstr>
      <vt:lpstr>Hloubka</vt:lpstr>
      <vt:lpstr>Evropa ve 2. polovině 19. století</vt:lpstr>
      <vt:lpstr>Krymská válka: otázka Úžin (1853-56)</vt:lpstr>
      <vt:lpstr>  </vt:lpstr>
      <vt:lpstr>Imperialismus a kolonialismus</vt:lpstr>
      <vt:lpstr>Sjednocení Itálie</vt:lpstr>
      <vt:lpstr>  </vt:lpstr>
      <vt:lpstr>  </vt:lpstr>
      <vt:lpstr>Rusko</vt:lpstr>
      <vt:lpstr>  </vt:lpstr>
      <vt:lpstr>  </vt:lpstr>
      <vt:lpstr>  </vt:lpstr>
      <vt:lpstr>Velká Británie</vt:lpstr>
      <vt:lpstr>  </vt:lpstr>
      <vt:lpstr>Francie</vt:lpstr>
      <vt:lpstr>Sjednocení Německa</vt:lpstr>
      <vt:lpstr>„Bismarckovy“ války</vt:lpstr>
      <vt:lpstr>Porážka Francie, vznik Německa</vt:lpstr>
      <vt:lpstr> 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2022-01-24T15:46:45Z</dcterms:created>
  <dcterms:modified xsi:type="dcterms:W3CDTF">2024-11-22T09:15:13Z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