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71" r:id="rId5"/>
    <p:sldId id="260" r:id="rId6"/>
    <p:sldId id="261" r:id="rId7"/>
    <p:sldId id="262" r:id="rId8"/>
    <p:sldId id="263" r:id="rId9"/>
    <p:sldId id="272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035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3422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191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084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675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8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837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795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1817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7142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242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8166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8374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763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597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665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033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7853A47-2EE4-467A-8ACC-9E6198E1E88E}" type="datetimeFigureOut">
              <a:rPr lang="cs-CZ" smtClean="0"/>
              <a:t>07.05.2024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AE38A66-9397-4F5C-B149-8D271397C6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30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Revoluce 1848              v českých zemích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Předbřeznové poměry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600" dirty="0" smtClean="0"/>
              <a:t>vláda nepřipouští žádné </a:t>
            </a:r>
            <a:r>
              <a:rPr lang="cs-CZ" sz="2600" dirty="0" smtClean="0"/>
              <a:t>snahy o </a:t>
            </a:r>
            <a:r>
              <a:rPr lang="cs-CZ" sz="2600" dirty="0" smtClean="0"/>
              <a:t>liberalizaci</a:t>
            </a:r>
          </a:p>
          <a:p>
            <a:r>
              <a:rPr lang="cs-CZ" sz="2600" dirty="0" smtClean="0"/>
              <a:t>postupně se zvyšuje sebevědomí českého liberálního měšťanstva</a:t>
            </a:r>
          </a:p>
          <a:p>
            <a:r>
              <a:rPr lang="cs-CZ" sz="2600" dirty="0" smtClean="0"/>
              <a:t>probouzení národního cítění (politické </a:t>
            </a:r>
            <a:r>
              <a:rPr lang="cs-CZ" sz="2600" dirty="0" smtClean="0"/>
              <a:t>požadavky v </a:t>
            </a:r>
            <a:r>
              <a:rPr lang="cs-CZ" sz="2600" dirty="0" smtClean="0"/>
              <a:t>poslední fázi národního obrození)</a:t>
            </a:r>
            <a:endParaRPr lang="cs-CZ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Počátky revoluce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600" dirty="0" smtClean="0"/>
              <a:t>13. března – povstání ve Vídni</a:t>
            </a:r>
          </a:p>
          <a:p>
            <a:r>
              <a:rPr lang="cs-CZ" sz="2600" dirty="0" smtClean="0"/>
              <a:t>odvolání </a:t>
            </a:r>
            <a:r>
              <a:rPr lang="cs-CZ" sz="2600" dirty="0" err="1" smtClean="0"/>
              <a:t>Metternicha</a:t>
            </a:r>
            <a:r>
              <a:rPr lang="cs-CZ" sz="2600" dirty="0" smtClean="0"/>
              <a:t>, slib vytvoření nové ústavy</a:t>
            </a:r>
          </a:p>
          <a:p>
            <a:r>
              <a:rPr lang="cs-CZ" sz="2600" dirty="0" smtClean="0"/>
              <a:t>zrušena cenzura, zavedení některých občanských svobod</a:t>
            </a:r>
          </a:p>
          <a:p>
            <a:r>
              <a:rPr lang="cs-CZ" sz="2600" dirty="0" smtClean="0"/>
              <a:t>značná samostatnost Uher (uherská vláda)</a:t>
            </a:r>
            <a:endParaRPr lang="cs-CZ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/>
              <a:t>konec dubna – </a:t>
            </a:r>
            <a:r>
              <a:rPr lang="cs-CZ" sz="3600" b="1" dirty="0">
                <a:solidFill>
                  <a:srgbClr val="0070C0"/>
                </a:solidFill>
              </a:rPr>
              <a:t>oktrojovaná ústava </a:t>
            </a:r>
            <a:r>
              <a:rPr lang="cs-CZ" sz="3600" dirty="0"/>
              <a:t>(=vydaná jen z rozhodnutí panovníka)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cs-CZ" sz="2600" dirty="0"/>
              <a:t>výkonnou moc má panovník a ministři</a:t>
            </a:r>
          </a:p>
          <a:p>
            <a:pPr lvl="1"/>
            <a:r>
              <a:rPr lang="cs-CZ" sz="2600" dirty="0"/>
              <a:t>říšský sněm částečně jmenován, částečně volen (majetkový census</a:t>
            </a:r>
            <a:r>
              <a:rPr lang="cs-CZ" sz="2600" dirty="0" smtClean="0"/>
              <a:t>)</a:t>
            </a:r>
            <a:endParaRPr lang="cs-CZ" sz="2600" dirty="0"/>
          </a:p>
          <a:p>
            <a:pPr lvl="1"/>
            <a:r>
              <a:rPr lang="cs-CZ" sz="2600" dirty="0"/>
              <a:t>ústava odvolána po květnovém povstání</a:t>
            </a:r>
          </a:p>
          <a:p>
            <a:pPr lvl="1"/>
            <a:r>
              <a:rPr lang="cs-CZ" sz="2600" dirty="0"/>
              <a:t>Ferdinand I. uprchl z Vídně</a:t>
            </a:r>
          </a:p>
          <a:p>
            <a:pPr lvl="1"/>
            <a:r>
              <a:rPr lang="cs-CZ" sz="2600" dirty="0"/>
              <a:t>rakouští poslanci se účastní frankfurtského sněmu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659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Události v Čechách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600" dirty="0" smtClean="0"/>
              <a:t>březen – schůze ve Svatováclavských lázních</a:t>
            </a:r>
          </a:p>
          <a:p>
            <a:r>
              <a:rPr lang="cs-CZ" sz="2600" b="1" dirty="0" smtClean="0">
                <a:solidFill>
                  <a:srgbClr val="0070C0"/>
                </a:solidFill>
              </a:rPr>
              <a:t>petice císaři:</a:t>
            </a:r>
          </a:p>
          <a:p>
            <a:pPr lvl="1"/>
            <a:r>
              <a:rPr lang="cs-CZ" sz="2600" dirty="0" smtClean="0"/>
              <a:t>větší samostatnost českých zemí v rámci monarchie</a:t>
            </a:r>
          </a:p>
          <a:p>
            <a:pPr lvl="1"/>
            <a:r>
              <a:rPr lang="cs-CZ" sz="2600" dirty="0" smtClean="0"/>
              <a:t>další požadavky podobné požadavkům vídeňským</a:t>
            </a:r>
            <a:endParaRPr lang="cs-CZ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600" dirty="0" smtClean="0"/>
              <a:t>císař odpověděl </a:t>
            </a:r>
            <a:r>
              <a:rPr lang="cs-CZ" sz="2600" b="1" dirty="0" smtClean="0">
                <a:solidFill>
                  <a:srgbClr val="0070C0"/>
                </a:solidFill>
              </a:rPr>
              <a:t>kabinetním listem</a:t>
            </a:r>
          </a:p>
          <a:p>
            <a:pPr lvl="1"/>
            <a:r>
              <a:rPr lang="cs-CZ" sz="2600" dirty="0" smtClean="0"/>
              <a:t>rovnoprávnost češtiny s </a:t>
            </a:r>
            <a:r>
              <a:rPr lang="cs-CZ" sz="2600" dirty="0" smtClean="0"/>
              <a:t>němčinou               na </a:t>
            </a:r>
            <a:r>
              <a:rPr lang="cs-CZ" sz="2600" dirty="0" smtClean="0"/>
              <a:t>úřadech</a:t>
            </a:r>
          </a:p>
          <a:p>
            <a:pPr lvl="1"/>
            <a:r>
              <a:rPr lang="cs-CZ" sz="2600" dirty="0" smtClean="0"/>
              <a:t>zemská vláda v Čechách</a:t>
            </a:r>
          </a:p>
          <a:p>
            <a:pPr lvl="1"/>
            <a:r>
              <a:rPr lang="cs-CZ" sz="2600" dirty="0" smtClean="0"/>
              <a:t>zemský sněm dle řádných voleb</a:t>
            </a:r>
          </a:p>
          <a:p>
            <a:pPr lvl="1">
              <a:buNone/>
            </a:pPr>
            <a:endParaRPr lang="cs-CZ" sz="2600" dirty="0" smtClean="0"/>
          </a:p>
          <a:p>
            <a:pPr lvl="1">
              <a:buNone/>
            </a:pPr>
            <a:r>
              <a:rPr lang="cs-CZ" sz="2600" dirty="0" smtClean="0"/>
              <a:t>Svatováclavský výbor </a:t>
            </a:r>
            <a:r>
              <a:rPr lang="cs-CZ" sz="2600" dirty="0" smtClean="0">
                <a:sym typeface="Wingdings"/>
              </a:rPr>
              <a:t> Národní výbor</a:t>
            </a:r>
            <a:endParaRPr lang="cs-CZ" sz="2600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Česko-německý spor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600" dirty="0" smtClean="0"/>
              <a:t>Češi odmítají podílet se na sjednocování Německa dle velkoněmecké koncepce</a:t>
            </a:r>
          </a:p>
          <a:p>
            <a:r>
              <a:rPr lang="cs-CZ" sz="2600" dirty="0" smtClean="0"/>
              <a:t>cíl: silné federální Rakousko</a:t>
            </a:r>
          </a:p>
          <a:p>
            <a:r>
              <a:rPr lang="cs-CZ" sz="2600" dirty="0" smtClean="0"/>
              <a:t>Němci z českých zemí </a:t>
            </a:r>
            <a:r>
              <a:rPr lang="cs-CZ" sz="2600" dirty="0" smtClean="0"/>
              <a:t>zástupce do </a:t>
            </a:r>
            <a:r>
              <a:rPr lang="cs-CZ" sz="2600" dirty="0" smtClean="0"/>
              <a:t>Frankfurtu vyslali</a:t>
            </a:r>
          </a:p>
          <a:p>
            <a:r>
              <a:rPr lang="cs-CZ" sz="2600" dirty="0" smtClean="0"/>
              <a:t>F. Palacký, František Ladislav </a:t>
            </a:r>
            <a:r>
              <a:rPr lang="cs-CZ" sz="2600" dirty="0" err="1" smtClean="0"/>
              <a:t>Rieger</a:t>
            </a:r>
            <a:endParaRPr lang="cs-CZ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Slovanský sjezd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600" dirty="0" smtClean="0"/>
              <a:t>počátek června, Praha</a:t>
            </a:r>
          </a:p>
          <a:p>
            <a:r>
              <a:rPr lang="cs-CZ" sz="2600" dirty="0" smtClean="0"/>
              <a:t>účast zástupců všech Slovanů žijících </a:t>
            </a:r>
            <a:r>
              <a:rPr lang="cs-CZ" sz="2600" dirty="0" smtClean="0"/>
              <a:t>                 v </a:t>
            </a:r>
            <a:r>
              <a:rPr lang="cs-CZ" sz="2600" dirty="0" smtClean="0"/>
              <a:t>monarchii</a:t>
            </a:r>
          </a:p>
          <a:p>
            <a:r>
              <a:rPr lang="cs-CZ" sz="2600" dirty="0" smtClean="0"/>
              <a:t>protiváha frankfurtského </a:t>
            </a:r>
            <a:r>
              <a:rPr lang="cs-CZ" sz="2600" dirty="0" smtClean="0"/>
              <a:t>sněmu</a:t>
            </a:r>
            <a:endParaRPr lang="cs-CZ" sz="2600" dirty="0" smtClean="0"/>
          </a:p>
        </p:txBody>
      </p:sp>
      <p:pic>
        <p:nvPicPr>
          <p:cNvPr id="4" name="Obrázek 3" descr="800px-Pan-Slavic_flag_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4509120"/>
            <a:ext cx="3238496" cy="21576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12. června </a:t>
            </a:r>
            <a:r>
              <a:rPr lang="cs-CZ" dirty="0" smtClean="0"/>
              <a:t>- </a:t>
            </a:r>
            <a:r>
              <a:rPr lang="cs-CZ" b="1" dirty="0" smtClean="0">
                <a:solidFill>
                  <a:srgbClr val="0070C0"/>
                </a:solidFill>
              </a:rPr>
              <a:t>povstání</a:t>
            </a:r>
            <a:r>
              <a:rPr lang="cs-CZ" b="1" dirty="0" smtClean="0">
                <a:solidFill>
                  <a:srgbClr val="FFC000"/>
                </a:solidFill>
              </a:rPr>
              <a:t> </a:t>
            </a:r>
            <a:r>
              <a:rPr lang="cs-CZ" b="1" dirty="0" smtClean="0">
                <a:solidFill>
                  <a:srgbClr val="0070C0"/>
                </a:solidFill>
              </a:rPr>
              <a:t>v Praze</a:t>
            </a:r>
            <a:r>
              <a:rPr lang="cs-CZ" b="1" dirty="0">
                <a:solidFill>
                  <a:srgbClr val="FFC000"/>
                </a:solidFill>
              </a:rPr>
              <a:t/>
            </a:r>
            <a:br>
              <a:rPr lang="cs-CZ" b="1" dirty="0">
                <a:solidFill>
                  <a:srgbClr val="FFC000"/>
                </a:solidFill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600" dirty="0"/>
              <a:t>barikády (studenti a dělnictvo) – svatodušní bouře</a:t>
            </a:r>
          </a:p>
          <a:p>
            <a:r>
              <a:rPr lang="cs-CZ" sz="2600" dirty="0"/>
              <a:t>generál Windischgrätz </a:t>
            </a:r>
            <a:r>
              <a:rPr lang="cs-CZ" sz="2600" i="1" dirty="0"/>
              <a:t>(Štěkeň)</a:t>
            </a:r>
            <a:r>
              <a:rPr lang="cs-CZ" sz="2600" dirty="0"/>
              <a:t> – potlačení povstání vojskem</a:t>
            </a:r>
          </a:p>
          <a:p>
            <a:r>
              <a:rPr lang="cs-CZ" sz="2600" dirty="0"/>
              <a:t>slovanský sjezd </a:t>
            </a:r>
            <a:r>
              <a:rPr lang="cs-CZ" sz="2600" dirty="0" smtClean="0"/>
              <a:t>rozpuštěn</a:t>
            </a:r>
            <a:endParaRPr lang="cs-CZ" sz="26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33688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smtClean="0">
                <a:solidFill>
                  <a:srgbClr val="FFC000"/>
                </a:solidFill>
              </a:rPr>
              <a:t> </a:t>
            </a:r>
            <a:endParaRPr lang="cs-CZ" b="1" dirty="0" smtClean="0">
              <a:solidFill>
                <a:srgbClr val="FFC000"/>
              </a:solidFill>
            </a:endParaRPr>
          </a:p>
        </p:txBody>
      </p:sp>
      <p:pic>
        <p:nvPicPr>
          <p:cNvPr id="4" name="Obrázek 3" descr="BARIKD~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9962" y="1340768"/>
            <a:ext cx="4952542" cy="4329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2600" dirty="0" smtClean="0"/>
              <a:t>revoluce v Praze </a:t>
            </a:r>
            <a:r>
              <a:rPr lang="cs-CZ" sz="2600" dirty="0" smtClean="0"/>
              <a:t>      (= </a:t>
            </a:r>
            <a:r>
              <a:rPr lang="cs-CZ" sz="2600" dirty="0" smtClean="0"/>
              <a:t>v českých zemích) poražena</a:t>
            </a:r>
          </a:p>
          <a:p>
            <a:r>
              <a:rPr lang="cs-CZ" sz="2600" dirty="0" smtClean="0"/>
              <a:t>česko-německé napětí se opět vystupňovalo</a:t>
            </a:r>
            <a:endParaRPr lang="cs-CZ" sz="26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sz="2600" dirty="0"/>
              <a:t>konec července – říšský sněm ve Vídni</a:t>
            </a:r>
          </a:p>
          <a:p>
            <a:r>
              <a:rPr lang="cs-CZ" sz="2600" dirty="0"/>
              <a:t>příprava nové ústavy (Palacký, Rieger)</a:t>
            </a:r>
          </a:p>
          <a:p>
            <a:r>
              <a:rPr lang="cs-CZ" sz="2600" dirty="0"/>
              <a:t>září – zrušena robota a poddanství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76865" y="2060849"/>
            <a:ext cx="6798736" cy="3874284"/>
          </a:xfrm>
        </p:spPr>
        <p:txBody>
          <a:bodyPr/>
          <a:lstStyle/>
          <a:p>
            <a:endParaRPr lang="cs-CZ" dirty="0" smtClean="0"/>
          </a:p>
          <a:p>
            <a:r>
              <a:rPr lang="cs-CZ" sz="2600" dirty="0" smtClean="0"/>
              <a:t>nové lidové povstání ve Vídni – poraženo (</a:t>
            </a:r>
            <a:r>
              <a:rPr lang="cs-CZ" sz="2600" dirty="0" err="1" smtClean="0"/>
              <a:t>Windischgrätz</a:t>
            </a:r>
            <a:r>
              <a:rPr lang="cs-CZ" sz="2600" dirty="0" smtClean="0"/>
              <a:t>, </a:t>
            </a:r>
            <a:r>
              <a:rPr lang="cs-CZ" sz="2600" dirty="0" err="1" smtClean="0"/>
              <a:t>Jelačič</a:t>
            </a:r>
            <a:r>
              <a:rPr lang="cs-CZ" sz="2600" dirty="0" smtClean="0"/>
              <a:t>)</a:t>
            </a:r>
          </a:p>
          <a:p>
            <a:r>
              <a:rPr lang="cs-CZ" sz="2600" dirty="0" smtClean="0"/>
              <a:t>císař v Olomouci</a:t>
            </a:r>
          </a:p>
          <a:p>
            <a:r>
              <a:rPr lang="cs-CZ" sz="2600" dirty="0" smtClean="0"/>
              <a:t>říšský sněm pokračuje v Kroměříži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2600" dirty="0" smtClean="0"/>
              <a:t>kroměřížský sněm vypracoval návrh ústavy (konstituční monarchie, občanské svobody)</a:t>
            </a:r>
          </a:p>
          <a:p>
            <a:r>
              <a:rPr lang="cs-CZ" sz="2600" dirty="0" smtClean="0"/>
              <a:t>prosinec – císařem                    František Josef I.</a:t>
            </a:r>
            <a:endParaRPr lang="cs-CZ" sz="2600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 descr="Franz_joseph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69337" y="836712"/>
            <a:ext cx="3153259" cy="5211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600" dirty="0" smtClean="0"/>
              <a:t>nová </a:t>
            </a:r>
            <a:r>
              <a:rPr lang="cs-CZ" sz="2600" dirty="0" smtClean="0"/>
              <a:t>vláda + </a:t>
            </a:r>
            <a:r>
              <a:rPr lang="cs-CZ" sz="2600" dirty="0" smtClean="0"/>
              <a:t>císař </a:t>
            </a:r>
            <a:r>
              <a:rPr lang="cs-CZ" sz="2600" dirty="0" smtClean="0">
                <a:sym typeface="Wingdings" panose="05000000000000000000" pitchFamily="2" charset="2"/>
              </a:rPr>
              <a:t></a:t>
            </a:r>
            <a:r>
              <a:rPr lang="cs-CZ" sz="2600" dirty="0" smtClean="0"/>
              <a:t> obnova starých pořádků</a:t>
            </a:r>
          </a:p>
          <a:p>
            <a:r>
              <a:rPr lang="cs-CZ" sz="2600" dirty="0" smtClean="0"/>
              <a:t>březen 1849 – kroměřížský sněm rozehnán vojskem</a:t>
            </a:r>
          </a:p>
          <a:p>
            <a:r>
              <a:rPr lang="cs-CZ" sz="2600" dirty="0" smtClean="0"/>
              <a:t>konec revoluce v </a:t>
            </a:r>
            <a:r>
              <a:rPr lang="cs-CZ" sz="2600" dirty="0" smtClean="0"/>
              <a:t>Rakousku</a:t>
            </a:r>
            <a:endParaRPr lang="cs-CZ" sz="2600" dirty="0" smtClean="0"/>
          </a:p>
          <a:p>
            <a:r>
              <a:rPr lang="cs-CZ" sz="2600" dirty="0" smtClean="0"/>
              <a:t>revoluce v severní Itálii a v Uhrách (vojenský teror) potlačena</a:t>
            </a:r>
            <a:endParaRPr lang="cs-CZ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58138" cy="1143000"/>
          </a:xfrm>
        </p:spPr>
        <p:txBody>
          <a:bodyPr>
            <a:normAutofit/>
          </a:bodyPr>
          <a:lstStyle/>
          <a:p>
            <a:r>
              <a:rPr lang="cs-CZ" sz="4400" dirty="0" smtClean="0"/>
              <a:t>Výsledky a důsledky revoluce</a:t>
            </a:r>
            <a:endParaRPr lang="cs-CZ" sz="4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600" dirty="0" smtClean="0"/>
              <a:t>vojensky potlačena</a:t>
            </a:r>
          </a:p>
          <a:p>
            <a:r>
              <a:rPr lang="cs-CZ" sz="2600" dirty="0" smtClean="0"/>
              <a:t>české země zůstaly součástí centralizované říše</a:t>
            </a:r>
          </a:p>
          <a:p>
            <a:r>
              <a:rPr lang="cs-CZ" sz="2600" dirty="0" smtClean="0"/>
              <a:t>přeměna v konstituční </a:t>
            </a:r>
            <a:r>
              <a:rPr lang="cs-CZ" sz="2600" dirty="0" smtClean="0"/>
              <a:t>monarchii se </a:t>
            </a:r>
            <a:r>
              <a:rPr lang="cs-CZ" sz="2600" dirty="0" smtClean="0"/>
              <a:t>nezdařila</a:t>
            </a:r>
          </a:p>
          <a:p>
            <a:r>
              <a:rPr lang="cs-CZ" sz="2600" b="1" dirty="0" smtClean="0"/>
              <a:t>zrušení roboty a poddanství</a:t>
            </a:r>
          </a:p>
          <a:p>
            <a:r>
              <a:rPr lang="cs-CZ" sz="2600" b="1" dirty="0" smtClean="0"/>
              <a:t>vrchnost ztratila výsady </a:t>
            </a:r>
            <a:endParaRPr lang="cs-CZ" sz="26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600" dirty="0" smtClean="0"/>
              <a:t>vrchnostenský správní systém </a:t>
            </a:r>
            <a:r>
              <a:rPr lang="cs-CZ" sz="2600" dirty="0" smtClean="0">
                <a:sym typeface="Wingdings"/>
              </a:rPr>
              <a:t>systém státní správy</a:t>
            </a:r>
          </a:p>
          <a:p>
            <a:r>
              <a:rPr lang="cs-CZ" sz="2600" dirty="0" smtClean="0">
                <a:sym typeface="Wingdings"/>
              </a:rPr>
              <a:t>rovnost občanů před zákonem</a:t>
            </a:r>
          </a:p>
          <a:p>
            <a:r>
              <a:rPr lang="cs-CZ" sz="2600" dirty="0" smtClean="0">
                <a:sym typeface="Wingdings"/>
              </a:rPr>
              <a:t>zrovnoprávnění Židů</a:t>
            </a:r>
          </a:p>
          <a:p>
            <a:r>
              <a:rPr lang="cs-CZ" sz="2600" dirty="0" smtClean="0">
                <a:sym typeface="Wingdings"/>
              </a:rPr>
              <a:t>liberální hospodářská politika (zrušena celní </a:t>
            </a:r>
            <a:r>
              <a:rPr lang="cs-CZ" sz="2600" dirty="0" smtClean="0">
                <a:sym typeface="Wingdings"/>
              </a:rPr>
              <a:t>       a </a:t>
            </a:r>
            <a:r>
              <a:rPr lang="cs-CZ" sz="2600" dirty="0" smtClean="0">
                <a:sym typeface="Wingdings"/>
              </a:rPr>
              <a:t>cechovní omezení podnikání)</a:t>
            </a:r>
            <a:endParaRPr lang="cs-CZ" sz="2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a">
  <a:themeElements>
    <a:clrScheme name="Organika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a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112</TotalTime>
  <Words>398</Words>
  <Application>Microsoft Office PowerPoint</Application>
  <PresentationFormat>Předvádění na obrazovce (4:3)</PresentationFormat>
  <Paragraphs>74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Arial</vt:lpstr>
      <vt:lpstr>Garamond</vt:lpstr>
      <vt:lpstr>Wingdings</vt:lpstr>
      <vt:lpstr>Organika</vt:lpstr>
      <vt:lpstr>Revoluce 1848              v českých zemích</vt:lpstr>
      <vt:lpstr>Předbřeznové poměry</vt:lpstr>
      <vt:lpstr>Počátky revoluce</vt:lpstr>
      <vt:lpstr>konec dubna – oktrojovaná ústava (=vydaná jen z rozhodnutí panovníka) </vt:lpstr>
      <vt:lpstr>Události v Čechách</vt:lpstr>
      <vt:lpstr>  </vt:lpstr>
      <vt:lpstr>  Česko-německý spor</vt:lpstr>
      <vt:lpstr>Slovanský sjezd</vt:lpstr>
      <vt:lpstr>12. června - povstání v Praze </vt:lpstr>
      <vt:lpstr>  </vt:lpstr>
      <vt:lpstr>  </vt:lpstr>
      <vt:lpstr>  </vt:lpstr>
      <vt:lpstr>  </vt:lpstr>
      <vt:lpstr>  </vt:lpstr>
      <vt:lpstr>Výsledky a důsledky revoluce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Revoluce 1848        v českých zemích</dc:title>
  <dc:creator>kabinet</dc:creator>
  <cp:lastModifiedBy>Jiří Kálal</cp:lastModifiedBy>
  <cp:revision>20</cp:revision>
  <dcterms:created xsi:type="dcterms:W3CDTF">2010-01-04T11:33:23Z</dcterms:created>
  <dcterms:modified xsi:type="dcterms:W3CDTF">2024-05-07T12:08:11Z</dcterms:modified>
</cp:coreProperties>
</file>