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6" r:id="rId13"/>
    <p:sldId id="285" r:id="rId14"/>
    <p:sldId id="287" r:id="rId15"/>
    <p:sldId id="288" r:id="rId16"/>
    <p:sldId id="289" r:id="rId17"/>
    <p:sldId id="290" r:id="rId18"/>
    <p:sldId id="291" r:id="rId19"/>
    <p:sldId id="292" r:id="rId20"/>
    <p:sldId id="257" r:id="rId21"/>
    <p:sldId id="261" r:id="rId22"/>
    <p:sldId id="293" r:id="rId23"/>
    <p:sldId id="258" r:id="rId24"/>
    <p:sldId id="259" r:id="rId25"/>
    <p:sldId id="260" r:id="rId26"/>
    <p:sldId id="263" r:id="rId27"/>
    <p:sldId id="264" r:id="rId28"/>
    <p:sldId id="265" r:id="rId29"/>
    <p:sldId id="266" r:id="rId30"/>
    <p:sldId id="268" r:id="rId31"/>
    <p:sldId id="269" r:id="rId32"/>
    <p:sldId id="270" r:id="rId33"/>
    <p:sldId id="271" r:id="rId34"/>
    <p:sldId id="272" r:id="rId35"/>
    <p:sldId id="267" r:id="rId36"/>
    <p:sldId id="273" r:id="rId37"/>
    <p:sldId id="274" r:id="rId38"/>
    <p:sldId id="297" r:id="rId39"/>
    <p:sldId id="294" r:id="rId40"/>
    <p:sldId id="295" r:id="rId41"/>
    <p:sldId id="296" r:id="rId42"/>
    <p:sldId id="298" r:id="rId43"/>
    <p:sldId id="299" r:id="rId44"/>
    <p:sldId id="302" r:id="rId45"/>
    <p:sldId id="300" r:id="rId46"/>
    <p:sldId id="301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8" autoAdjust="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598510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3356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888154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410174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162797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094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702757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835864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824171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0505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6918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1891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0652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651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5927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439133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38108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CD488-29A8-40E6-9250-655824296ECF}" type="datetimeFigureOut">
              <a:rPr lang="cs-CZ" smtClean="0"/>
              <a:t>23.09.2024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E5F0A-73CC-4ED1-BD36-E9BB820E2A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1419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 spd="slow">
    <p:fade thruBlk="1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Velká francouzská revoluce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Starý režim </a:t>
            </a:r>
            <a:r>
              <a:rPr lang="cs-CZ" i="1" dirty="0" smtClean="0"/>
              <a:t>(ancien régime)</a:t>
            </a:r>
            <a:endParaRPr lang="cs-CZ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absolutní monarchie</a:t>
            </a:r>
          </a:p>
          <a:p>
            <a:r>
              <a:rPr lang="cs-CZ" sz="2400" dirty="0" smtClean="0"/>
              <a:t>pouze katolictví</a:t>
            </a:r>
          </a:p>
          <a:p>
            <a:r>
              <a:rPr lang="cs-CZ" sz="2400" dirty="0" smtClean="0"/>
              <a:t>neexistuje osobní svoboda </a:t>
            </a:r>
            <a:r>
              <a:rPr lang="cs-CZ" sz="2400" i="1" dirty="0" smtClean="0"/>
              <a:t>(královský zatykač)</a:t>
            </a:r>
          </a:p>
          <a:p>
            <a:r>
              <a:rPr lang="cs-CZ" sz="2400" dirty="0" smtClean="0"/>
              <a:t>ministři jmenovaní králem a </a:t>
            </a:r>
            <a:r>
              <a:rPr lang="cs-CZ" sz="2400" dirty="0" smtClean="0"/>
              <a:t>pouze jemu </a:t>
            </a:r>
            <a:r>
              <a:rPr lang="cs-CZ" sz="2400" dirty="0" smtClean="0"/>
              <a:t>odpovědní</a:t>
            </a:r>
          </a:p>
          <a:p>
            <a:r>
              <a:rPr lang="cs-CZ" sz="2400" dirty="0" smtClean="0"/>
              <a:t>královští intendanti v </a:t>
            </a:r>
            <a:r>
              <a:rPr lang="cs-CZ" sz="2400" dirty="0" smtClean="0"/>
              <a:t>provinciích </a:t>
            </a:r>
            <a:r>
              <a:rPr lang="cs-CZ" sz="2400" dirty="0" smtClean="0"/>
              <a:t>s neomezenou mocí</a:t>
            </a:r>
          </a:p>
        </p:txBody>
      </p:sp>
    </p:spTree>
    <p:extLst>
      <p:ext uri="{BB962C8B-B14F-4D97-AF65-F5344CB8AC3E}">
        <p14:creationId xmlns:p14="http://schemas.microsoft.com/office/powerpoint/2010/main" val="424070692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cs-CZ" sz="2400" dirty="0" smtClean="0"/>
              <a:t>král Ludvík XVI.</a:t>
            </a:r>
          </a:p>
          <a:p>
            <a:r>
              <a:rPr lang="cs-CZ" sz="2400" dirty="0" smtClean="0"/>
              <a:t>královna Marie Antoinetta</a:t>
            </a:r>
            <a:endParaRPr lang="cs-CZ" sz="2400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844823"/>
            <a:ext cx="2366008" cy="3364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460" y="2996952"/>
            <a:ext cx="2585312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233803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400" dirty="0" smtClean="0"/>
              <a:t>neexistuje jednotný zákoník</a:t>
            </a:r>
          </a:p>
          <a:p>
            <a:r>
              <a:rPr lang="cs-CZ" sz="2400" dirty="0" smtClean="0"/>
              <a:t>neexistuje jednotný systém měr a vah</a:t>
            </a:r>
          </a:p>
          <a:p>
            <a:r>
              <a:rPr lang="cs-CZ" sz="2400" dirty="0" smtClean="0"/>
              <a:t>nevymahatelnost práva</a:t>
            </a:r>
          </a:p>
          <a:p>
            <a:r>
              <a:rPr lang="cs-CZ" sz="2400" dirty="0" smtClean="0"/>
              <a:t>vysoké daňové zatížení (takřka výhradně je nese </a:t>
            </a:r>
            <a:r>
              <a:rPr lang="cs-CZ" sz="2400" dirty="0" smtClean="0"/>
              <a:t>neuro-</a:t>
            </a:r>
            <a:r>
              <a:rPr lang="cs-CZ" sz="2400" dirty="0" err="1" smtClean="0"/>
              <a:t>zená</a:t>
            </a:r>
            <a:r>
              <a:rPr lang="cs-CZ" sz="2400" dirty="0" smtClean="0"/>
              <a:t> </a:t>
            </a:r>
            <a:r>
              <a:rPr lang="cs-CZ" sz="2400" dirty="0" smtClean="0"/>
              <a:t>většina národa)</a:t>
            </a:r>
          </a:p>
          <a:p>
            <a:endParaRPr lang="cs-CZ" sz="2400" dirty="0"/>
          </a:p>
          <a:p>
            <a:r>
              <a:rPr lang="cs-CZ" sz="2400" dirty="0" smtClean="0"/>
              <a:t>asi 26 miliónů obyvatel (v Evropě lidnatější jen Rusko)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15861406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r>
              <a:rPr lang="cs-CZ" sz="3600" dirty="0" smtClean="0"/>
              <a:t>Ekonomika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těžištěm zemědělství </a:t>
            </a:r>
            <a:r>
              <a:rPr lang="cs-CZ" sz="2400" dirty="0" smtClean="0"/>
              <a:t>(</a:t>
            </a:r>
            <a:r>
              <a:rPr lang="cs-CZ" sz="2400" dirty="0" smtClean="0"/>
              <a:t>80 - 90</a:t>
            </a:r>
            <a:r>
              <a:rPr lang="cs-CZ" sz="2400" dirty="0" smtClean="0"/>
              <a:t> % obyvatelstva</a:t>
            </a:r>
            <a:r>
              <a:rPr lang="cs-CZ" sz="2400" dirty="0" smtClean="0"/>
              <a:t>)</a:t>
            </a:r>
          </a:p>
          <a:p>
            <a:r>
              <a:rPr lang="cs-CZ" sz="2400" dirty="0" smtClean="0"/>
              <a:t>rukodělná řemeslná výroba</a:t>
            </a:r>
          </a:p>
          <a:p>
            <a:r>
              <a:rPr lang="cs-CZ" sz="2400" dirty="0" smtClean="0"/>
              <a:t>velké podniky (manufaktury) spíše výjimkou</a:t>
            </a:r>
          </a:p>
          <a:p>
            <a:r>
              <a:rPr lang="cs-CZ" sz="2400" dirty="0" smtClean="0"/>
              <a:t>špatný stav komunikací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67532896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stav - duchovenstvo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privilegovaná skupina (neplatí daně)</a:t>
            </a:r>
          </a:p>
          <a:p>
            <a:r>
              <a:rPr lang="cs-CZ" sz="2400" dirty="0" smtClean="0"/>
              <a:t>nejbohatší vlastník půdy</a:t>
            </a:r>
          </a:p>
          <a:p>
            <a:r>
              <a:rPr lang="cs-CZ" sz="2400" dirty="0" smtClean="0"/>
              <a:t>vnitřně silně diferencované</a:t>
            </a:r>
          </a:p>
          <a:p>
            <a:r>
              <a:rPr lang="cs-CZ" sz="2400" dirty="0" smtClean="0"/>
              <a:t>asi </a:t>
            </a:r>
            <a:r>
              <a:rPr lang="cs-CZ" sz="2400" dirty="0" smtClean="0"/>
              <a:t>1 % obyvatelstva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54754341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stav - šlechta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privilegovaná skupina</a:t>
            </a:r>
          </a:p>
          <a:p>
            <a:r>
              <a:rPr lang="cs-CZ" sz="2400" dirty="0" smtClean="0"/>
              <a:t>má vyhrazeny dvorské úřady a vojenské hodnosti</a:t>
            </a:r>
          </a:p>
          <a:p>
            <a:r>
              <a:rPr lang="cs-CZ" sz="2400" dirty="0" smtClean="0"/>
              <a:t>podnikání považuje za nedůstojné</a:t>
            </a:r>
          </a:p>
          <a:p>
            <a:r>
              <a:rPr lang="cs-CZ" sz="2400" dirty="0" smtClean="0"/>
              <a:t>vnitřně silně diferencovaná</a:t>
            </a:r>
          </a:p>
          <a:p>
            <a:r>
              <a:rPr lang="cs-CZ" sz="2400" dirty="0" smtClean="0"/>
              <a:t>asi </a:t>
            </a:r>
            <a:r>
              <a:rPr lang="cs-CZ" sz="2400" dirty="0" smtClean="0"/>
              <a:t>necelá 2 % obyvatelstva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35018241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 stav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 smtClean="0"/>
              <a:t>„všichni ostatní“</a:t>
            </a:r>
          </a:p>
          <a:p>
            <a:r>
              <a:rPr lang="cs-CZ" sz="2400" dirty="0" smtClean="0"/>
              <a:t>neprivilegovaná skupina</a:t>
            </a:r>
          </a:p>
          <a:p>
            <a:r>
              <a:rPr lang="cs-CZ" sz="2400" dirty="0" smtClean="0"/>
              <a:t>vnitřně silně diferencovaná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484599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Rolníci</a:t>
            </a:r>
            <a:endParaRPr lang="cs-CZ" sz="36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cs-CZ" sz="2400" dirty="0" smtClean="0"/>
              <a:t>80 % </a:t>
            </a:r>
            <a:r>
              <a:rPr lang="cs-CZ" sz="2400" dirty="0" smtClean="0"/>
              <a:t>obyvatelstva</a:t>
            </a:r>
          </a:p>
          <a:p>
            <a:r>
              <a:rPr lang="cs-CZ" sz="2400" dirty="0" smtClean="0"/>
              <a:t>většinou svobodní, ale </a:t>
            </a:r>
            <a:r>
              <a:rPr lang="cs-CZ" sz="2400" dirty="0" smtClean="0"/>
              <a:t>pod-řízení </a:t>
            </a:r>
            <a:r>
              <a:rPr lang="cs-CZ" sz="2400" dirty="0" smtClean="0"/>
              <a:t>poddanským </a:t>
            </a:r>
            <a:r>
              <a:rPr lang="cs-CZ" sz="2400" dirty="0" err="1" smtClean="0"/>
              <a:t>povin-nostem</a:t>
            </a:r>
            <a:endParaRPr lang="cs-CZ" sz="2400" dirty="0" smtClean="0"/>
          </a:p>
          <a:p>
            <a:r>
              <a:rPr lang="cs-CZ" sz="2400" dirty="0" smtClean="0"/>
              <a:t>po zaplacení daní </a:t>
            </a:r>
            <a:r>
              <a:rPr lang="cs-CZ" sz="2400" dirty="0" smtClean="0"/>
              <a:t>a </a:t>
            </a:r>
            <a:r>
              <a:rPr lang="cs-CZ" sz="2400" dirty="0" smtClean="0"/>
              <a:t>dávek zbývá pouze cca </a:t>
            </a:r>
            <a:r>
              <a:rPr lang="cs-CZ" sz="2400" dirty="0" smtClean="0"/>
              <a:t>20 %</a:t>
            </a:r>
            <a:r>
              <a:rPr lang="cs-CZ" sz="2400" dirty="0" smtClean="0"/>
              <a:t> </a:t>
            </a:r>
            <a:r>
              <a:rPr lang="cs-CZ" sz="2400" dirty="0" smtClean="0"/>
              <a:t>příjmů</a:t>
            </a:r>
            <a:endParaRPr lang="cs-CZ" sz="2400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484784"/>
            <a:ext cx="2804108" cy="4063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361155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Dělníci			Inteligence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tovaryši, manufakturní dělníci, nádeníci apod.</a:t>
            </a:r>
          </a:p>
          <a:p>
            <a:r>
              <a:rPr lang="cs-CZ" sz="2400" dirty="0" smtClean="0"/>
              <a:t>mnohdy horší podmínky než rolníci</a:t>
            </a:r>
            <a:endParaRPr lang="cs-CZ" sz="24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vědci, umělci</a:t>
            </a:r>
          </a:p>
          <a:p>
            <a:r>
              <a:rPr lang="cs-CZ" sz="2400" dirty="0" smtClean="0"/>
              <a:t>lékaři, právníci</a:t>
            </a:r>
          </a:p>
          <a:p>
            <a:r>
              <a:rPr lang="cs-CZ" sz="2400" dirty="0" smtClean="0"/>
              <a:t>z této skupiny pocházeli osvícenští ideologové revoluce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87831087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Buržoazie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finančníci, bankéři, nájemci královských daní apod. </a:t>
            </a:r>
          </a:p>
          <a:p>
            <a:r>
              <a:rPr lang="cs-CZ" sz="2400" dirty="0" smtClean="0"/>
              <a:t>větší podnikatelé</a:t>
            </a:r>
          </a:p>
          <a:p>
            <a:r>
              <a:rPr lang="cs-CZ" sz="2400" dirty="0" smtClean="0"/>
              <a:t>drobní podnikatelé a obchodníci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23943287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Počátek revoluce a její první fáze</a:t>
            </a:r>
            <a:r>
              <a:rPr lang="cs-CZ" dirty="0"/>
              <a:t> </a:t>
            </a:r>
            <a:r>
              <a:rPr lang="cs-CZ" dirty="0" smtClean="0"/>
              <a:t>(1789 - 1790)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872424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Generální stavy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katastrofální ekonomická situace </a:t>
            </a:r>
            <a:r>
              <a:rPr lang="cs-CZ" sz="2400" dirty="0">
                <a:sym typeface="Wingdings"/>
              </a:rPr>
              <a:t></a:t>
            </a:r>
            <a:r>
              <a:rPr lang="cs-CZ" sz="2400" dirty="0" smtClean="0"/>
              <a:t> nutnost hledat nové zdroje</a:t>
            </a:r>
          </a:p>
          <a:p>
            <a:r>
              <a:rPr lang="cs-CZ" sz="2400" dirty="0" smtClean="0"/>
              <a:t>řešení: zdanit privilegované stavy </a:t>
            </a:r>
            <a:r>
              <a:rPr lang="cs-CZ" sz="2400" dirty="0">
                <a:sym typeface="Wingdings"/>
              </a:rPr>
              <a:t></a:t>
            </a:r>
            <a:r>
              <a:rPr lang="cs-CZ" sz="2400" dirty="0" smtClean="0"/>
              <a:t> nutnost svolání </a:t>
            </a:r>
            <a:r>
              <a:rPr lang="cs-CZ" sz="2400" b="1" dirty="0" smtClean="0"/>
              <a:t>generálních stavů </a:t>
            </a:r>
            <a:r>
              <a:rPr lang="cs-CZ" sz="2400" dirty="0" smtClean="0"/>
              <a:t>(</a:t>
            </a:r>
            <a:r>
              <a:rPr lang="cs-CZ" sz="2400" dirty="0" smtClean="0"/>
              <a:t>po 175 letech)</a:t>
            </a:r>
          </a:p>
          <a:p>
            <a:r>
              <a:rPr lang="cs-CZ" sz="2400" dirty="0" smtClean="0"/>
              <a:t>zástupci na sněm byli voleni</a:t>
            </a:r>
          </a:p>
          <a:p>
            <a:pPr lvl="1"/>
            <a:r>
              <a:rPr lang="cs-CZ" sz="2400" dirty="0" smtClean="0"/>
              <a:t>3. stav 580 zástupců, šlechta 270, duchovenstvo 290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67448802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shromáždění ve Versailles 5. května 1789</a:t>
            </a:r>
          </a:p>
          <a:p>
            <a:r>
              <a:rPr lang="cs-CZ" sz="2400" dirty="0" smtClean="0"/>
              <a:t>spor o jednací a hlasovací proceduru</a:t>
            </a:r>
          </a:p>
          <a:p>
            <a:r>
              <a:rPr lang="cs-CZ" sz="2400" dirty="0" smtClean="0"/>
              <a:t>17. června – třetí stav se prohlašuje </a:t>
            </a:r>
            <a:r>
              <a:rPr lang="cs-CZ" sz="2400" dirty="0" smtClean="0"/>
              <a:t>za </a:t>
            </a:r>
            <a:r>
              <a:rPr lang="cs-CZ" sz="2400" b="1" dirty="0" smtClean="0"/>
              <a:t>Národní shromáždění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81305170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half" idx="1"/>
          </p:nvPr>
        </p:nvSpPr>
        <p:spPr>
          <a:xfrm>
            <a:off x="457200" y="476672"/>
            <a:ext cx="5482952" cy="5649491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pokus rozpustit jednání </a:t>
            </a:r>
            <a:r>
              <a:rPr lang="cs-CZ" sz="2400" dirty="0">
                <a:sym typeface="Wingdings"/>
              </a:rPr>
              <a:t></a:t>
            </a:r>
            <a:r>
              <a:rPr lang="cs-CZ" sz="2400" dirty="0" smtClean="0"/>
              <a:t> přísaha </a:t>
            </a:r>
            <a:r>
              <a:rPr lang="cs-CZ" sz="2400" dirty="0" smtClean="0"/>
              <a:t>v Mí-</a:t>
            </a:r>
            <a:r>
              <a:rPr lang="cs-CZ" sz="2400" dirty="0" err="1" smtClean="0"/>
              <a:t>čovně</a:t>
            </a:r>
            <a:endParaRPr lang="cs-CZ" sz="2400" dirty="0" smtClean="0"/>
          </a:p>
          <a:p>
            <a:r>
              <a:rPr lang="cs-CZ" sz="2400" dirty="0" smtClean="0"/>
              <a:t>9. července – </a:t>
            </a:r>
            <a:r>
              <a:rPr lang="cs-CZ" sz="2400" b="1" dirty="0" smtClean="0"/>
              <a:t>Ústavodárné shromáždění</a:t>
            </a:r>
            <a:r>
              <a:rPr lang="cs-CZ" sz="2400" dirty="0" smtClean="0"/>
              <a:t> </a:t>
            </a:r>
            <a:r>
              <a:rPr lang="cs-CZ" sz="2400" i="1" dirty="0" smtClean="0"/>
              <a:t>(Konstituanta)</a:t>
            </a:r>
          </a:p>
          <a:p>
            <a:r>
              <a:rPr lang="cs-CZ" sz="2400" dirty="0" smtClean="0"/>
              <a:t>pařížský lid </a:t>
            </a:r>
            <a:r>
              <a:rPr lang="cs-CZ" sz="2400" dirty="0" smtClean="0"/>
              <a:t>                                                        se </a:t>
            </a:r>
            <a:r>
              <a:rPr lang="cs-CZ" sz="2400" dirty="0" smtClean="0"/>
              <a:t>ozbrojuje</a:t>
            </a:r>
            <a:endParaRPr lang="cs-CZ" sz="2400" dirty="0"/>
          </a:p>
        </p:txBody>
      </p:sp>
      <p:pic>
        <p:nvPicPr>
          <p:cNvPr id="9" name="Zástupný symbol pro obsah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679801"/>
            <a:ext cx="5823849" cy="3773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965342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14. července - dobytí Bastily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134" y="2095500"/>
            <a:ext cx="5425794" cy="3695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24891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3657600" cy="5361459"/>
          </a:xfrm>
        </p:spPr>
        <p:txBody>
          <a:bodyPr>
            <a:normAutofit/>
          </a:bodyPr>
          <a:lstStyle/>
          <a:p>
            <a:r>
              <a:rPr lang="cs-CZ" sz="2400" dirty="0" smtClean="0"/>
              <a:t>národní garda</a:t>
            </a:r>
          </a:p>
          <a:p>
            <a:r>
              <a:rPr lang="cs-CZ" sz="2400" dirty="0" smtClean="0"/>
              <a:t>obecní rady</a:t>
            </a:r>
          </a:p>
          <a:p>
            <a:r>
              <a:rPr lang="cs-CZ" sz="2400" dirty="0" smtClean="0"/>
              <a:t>povstání na venkově</a:t>
            </a:r>
          </a:p>
          <a:p>
            <a:r>
              <a:rPr lang="cs-CZ" sz="2400" dirty="0" smtClean="0"/>
              <a:t>„velký strach“</a:t>
            </a:r>
            <a:endParaRPr lang="cs-CZ" sz="2400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044" y="404664"/>
            <a:ext cx="3657600" cy="3749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149080"/>
            <a:ext cx="2102997" cy="2306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852936"/>
            <a:ext cx="2908917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607371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1"/>
          </p:nvPr>
        </p:nvSpPr>
        <p:spPr>
          <a:xfrm>
            <a:off x="685346" y="1412776"/>
            <a:ext cx="3829503" cy="4378425"/>
          </a:xfrm>
        </p:spPr>
        <p:txBody>
          <a:bodyPr>
            <a:normAutofit/>
          </a:bodyPr>
          <a:lstStyle/>
          <a:p>
            <a:r>
              <a:rPr lang="cs-CZ" sz="2400" dirty="0" smtClean="0"/>
              <a:t>Konstituanta vydává zákony, které likvidují základy starého režimu</a:t>
            </a:r>
          </a:p>
          <a:p>
            <a:r>
              <a:rPr lang="cs-CZ" sz="2400" dirty="0" smtClean="0"/>
              <a:t>srpen 1789 – </a:t>
            </a:r>
            <a:r>
              <a:rPr lang="cs-CZ" sz="2400" b="1" dirty="0" smtClean="0"/>
              <a:t>Deklarace práv člověka a občana</a:t>
            </a:r>
            <a:endParaRPr lang="cs-CZ" sz="2400" b="1" dirty="0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32656"/>
            <a:ext cx="4459571" cy="6116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959825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„Ženský pochod“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revoluce </a:t>
            </a:r>
            <a:r>
              <a:rPr lang="cs-CZ" sz="2400" dirty="0">
                <a:sym typeface="Wingdings"/>
              </a:rPr>
              <a:t> </a:t>
            </a:r>
            <a:r>
              <a:rPr lang="cs-CZ" sz="2400" dirty="0" smtClean="0"/>
              <a:t>ekonomický rozvrat</a:t>
            </a:r>
          </a:p>
          <a:p>
            <a:r>
              <a:rPr lang="cs-CZ" sz="2400" dirty="0" smtClean="0"/>
              <a:t>zásobovací potíže v Paříži</a:t>
            </a:r>
          </a:p>
          <a:p>
            <a:r>
              <a:rPr lang="cs-CZ" sz="2400" dirty="0" smtClean="0"/>
              <a:t>5. října pochod pařížských žen </a:t>
            </a:r>
            <a:r>
              <a:rPr lang="cs-CZ" sz="2400" dirty="0" smtClean="0"/>
              <a:t>do </a:t>
            </a:r>
            <a:r>
              <a:rPr lang="cs-CZ" sz="2400" dirty="0" smtClean="0"/>
              <a:t>Versailles </a:t>
            </a:r>
            <a:r>
              <a:rPr lang="cs-CZ" sz="2400" dirty="0" smtClean="0">
                <a:sym typeface="Wingdings" panose="05000000000000000000" pitchFamily="2" charset="2"/>
              </a:rPr>
              <a:t></a:t>
            </a:r>
            <a:r>
              <a:rPr lang="cs-CZ" sz="2400" dirty="0" smtClean="0"/>
              <a:t> </a:t>
            </a:r>
            <a:r>
              <a:rPr lang="cs-CZ" sz="2400" dirty="0" smtClean="0"/>
              <a:t>král podepisuje Deklaraci</a:t>
            </a:r>
          </a:p>
          <a:p>
            <a:r>
              <a:rPr lang="cs-CZ" sz="2400" dirty="0" smtClean="0"/>
              <a:t>královská rodina odchází do Paříže </a:t>
            </a:r>
            <a:r>
              <a:rPr lang="cs-CZ" sz="2400" dirty="0" smtClean="0"/>
              <a:t>(</a:t>
            </a:r>
            <a:r>
              <a:rPr lang="cs-CZ" sz="2400" dirty="0" smtClean="0"/>
              <a:t>za ní </a:t>
            </a:r>
            <a:r>
              <a:rPr lang="cs-CZ" sz="2400" dirty="0" smtClean="0"/>
              <a:t>také </a:t>
            </a:r>
            <a:r>
              <a:rPr lang="cs-CZ" sz="2400" dirty="0" smtClean="0"/>
              <a:t>Konstituanta)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92722137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Konstituční monarchie</a:t>
            </a:r>
            <a:br>
              <a:rPr lang="cs-CZ" dirty="0" smtClean="0"/>
            </a:br>
            <a:r>
              <a:rPr lang="cs-CZ" dirty="0" smtClean="0"/>
              <a:t>(od roku 1791)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Hospodářské potíže                      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1600200"/>
            <a:ext cx="8115328" cy="4525963"/>
          </a:xfrm>
        </p:spPr>
        <p:txBody>
          <a:bodyPr>
            <a:normAutofit/>
          </a:bodyPr>
          <a:lstStyle/>
          <a:p>
            <a:r>
              <a:rPr lang="cs-CZ" sz="2400" dirty="0" smtClean="0"/>
              <a:t>revoluce odstranila vše „středověké“ – </a:t>
            </a:r>
            <a:r>
              <a:rPr lang="cs-CZ" sz="2400" dirty="0" smtClean="0"/>
              <a:t>i </a:t>
            </a:r>
            <a:r>
              <a:rPr lang="cs-CZ" sz="2400" dirty="0" smtClean="0"/>
              <a:t>daňový systém, cechy… </a:t>
            </a:r>
            <a:r>
              <a:rPr lang="cs-CZ" sz="2400" dirty="0" smtClean="0">
                <a:sym typeface="Wingdings"/>
              </a:rPr>
              <a:t> nedostatek státních financí</a:t>
            </a:r>
          </a:p>
          <a:p>
            <a:r>
              <a:rPr lang="cs-CZ" sz="2400" dirty="0" smtClean="0">
                <a:sym typeface="Wingdings"/>
              </a:rPr>
              <a:t>vyvlastnění církve  odpor, povstání (</a:t>
            </a:r>
            <a:r>
              <a:rPr lang="cs-CZ" sz="2400" dirty="0" smtClean="0">
                <a:sym typeface="Wingdings"/>
              </a:rPr>
              <a:t>venkov</a:t>
            </a:r>
            <a:r>
              <a:rPr lang="cs-CZ" sz="2400" dirty="0" smtClean="0">
                <a:sym typeface="Wingdings"/>
              </a:rPr>
              <a:t>); emigrace šlechty a duchovních</a:t>
            </a:r>
          </a:p>
          <a:p>
            <a:r>
              <a:rPr lang="cs-CZ" sz="2400" dirty="0" smtClean="0">
                <a:sym typeface="Wingdings"/>
              </a:rPr>
              <a:t>liberální obchodní politika likviduje domácí výrobce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Králův útěk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618856" cy="4525963"/>
          </a:xfrm>
        </p:spPr>
        <p:txBody>
          <a:bodyPr>
            <a:normAutofit/>
          </a:bodyPr>
          <a:lstStyle/>
          <a:p>
            <a:r>
              <a:rPr lang="cs-CZ" sz="2400" dirty="0" smtClean="0"/>
              <a:t>červen 1791 – pokus krále </a:t>
            </a:r>
            <a:r>
              <a:rPr lang="cs-CZ" sz="2400" dirty="0" smtClean="0"/>
              <a:t>s </a:t>
            </a:r>
            <a:r>
              <a:rPr lang="cs-CZ" sz="2400" dirty="0" err="1" smtClean="0"/>
              <a:t>rodi-nou</a:t>
            </a:r>
            <a:r>
              <a:rPr lang="cs-CZ" sz="2400" dirty="0" smtClean="0"/>
              <a:t> </a:t>
            </a:r>
            <a:r>
              <a:rPr lang="cs-CZ" sz="2400" dirty="0" smtClean="0"/>
              <a:t>o útěk</a:t>
            </a:r>
          </a:p>
          <a:p>
            <a:r>
              <a:rPr lang="cs-CZ" sz="2400" dirty="0" smtClean="0"/>
              <a:t>zadržen na hranicích</a:t>
            </a:r>
          </a:p>
          <a:p>
            <a:r>
              <a:rPr lang="cs-CZ" sz="2400" dirty="0" smtClean="0"/>
              <a:t>dočasně zbaven </a:t>
            </a:r>
            <a:r>
              <a:rPr lang="cs-CZ" sz="2400" dirty="0" smtClean="0"/>
              <a:t>moci</a:t>
            </a:r>
            <a:r>
              <a:rPr lang="cs-CZ" sz="2400" dirty="0" smtClean="0"/>
              <a:t>, </a:t>
            </a:r>
            <a:r>
              <a:rPr lang="cs-CZ" sz="2400" dirty="0" smtClean="0"/>
              <a:t>                pod </a:t>
            </a:r>
            <a:r>
              <a:rPr lang="cs-CZ" sz="2400" dirty="0" smtClean="0"/>
              <a:t>ochranou Shromáždění, verze </a:t>
            </a:r>
            <a:r>
              <a:rPr lang="cs-CZ" sz="2400" dirty="0" smtClean="0"/>
              <a:t>o </a:t>
            </a:r>
            <a:r>
              <a:rPr lang="cs-CZ" sz="2400" dirty="0" smtClean="0"/>
              <a:t>únosu</a:t>
            </a:r>
            <a:endParaRPr lang="cs-CZ" sz="2400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738" y="2437035"/>
            <a:ext cx="3819525" cy="3004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375399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Ústava (září 1791)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400" dirty="0" smtClean="0"/>
              <a:t>král zůstává v čele země</a:t>
            </a:r>
          </a:p>
          <a:p>
            <a:r>
              <a:rPr lang="cs-CZ" sz="2400" dirty="0" smtClean="0"/>
              <a:t>volební právo jen pro bohatší</a:t>
            </a:r>
          </a:p>
          <a:p>
            <a:r>
              <a:rPr lang="cs-CZ" sz="2400" dirty="0" smtClean="0"/>
              <a:t>poslanci vytvářejí zákony</a:t>
            </a:r>
          </a:p>
          <a:p>
            <a:r>
              <a:rPr lang="cs-CZ" sz="2400" dirty="0"/>
              <a:t>d</a:t>
            </a:r>
            <a:r>
              <a:rPr lang="cs-CZ" sz="2400" dirty="0" smtClean="0"/>
              <a:t>ecentralizace – departementy</a:t>
            </a:r>
          </a:p>
          <a:p>
            <a:r>
              <a:rPr lang="cs-CZ" sz="2400" dirty="0" smtClean="0"/>
              <a:t>systém volených funkcí (obce, departementy, soudy, armáda)</a:t>
            </a:r>
          </a:p>
          <a:p>
            <a:endParaRPr lang="cs-CZ" sz="2400" dirty="0" smtClean="0"/>
          </a:p>
          <a:p>
            <a:r>
              <a:rPr lang="cs-CZ" sz="2400" i="1" dirty="0" smtClean="0"/>
              <a:t>oslovení „občan“, tykání</a:t>
            </a:r>
            <a:endParaRPr lang="cs-CZ" sz="2400" i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Politické kluby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 smtClean="0"/>
              <a:t>společnost se politicky štěpí</a:t>
            </a:r>
          </a:p>
          <a:p>
            <a:r>
              <a:rPr lang="cs-CZ" sz="2400" dirty="0" smtClean="0"/>
              <a:t>klub Přátel konstituce </a:t>
            </a:r>
            <a:r>
              <a:rPr lang="cs-CZ" sz="2400" b="1" dirty="0" smtClean="0"/>
              <a:t>(jakobíni): </a:t>
            </a:r>
            <a:r>
              <a:rPr lang="cs-CZ" sz="2400" dirty="0" smtClean="0"/>
              <a:t>zpočátku umírnění, později radikální</a:t>
            </a:r>
          </a:p>
          <a:p>
            <a:r>
              <a:rPr lang="cs-CZ" sz="2400" dirty="0" smtClean="0"/>
              <a:t>nejradikálnější klub - </a:t>
            </a:r>
            <a:r>
              <a:rPr lang="cs-CZ" sz="2400" b="1" dirty="0" err="1" smtClean="0"/>
              <a:t>cordelieři</a:t>
            </a:r>
            <a:endParaRPr lang="cs-CZ" sz="2400" b="1" dirty="0" smtClean="0"/>
          </a:p>
          <a:p>
            <a:endParaRPr lang="cs-CZ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z="3200" dirty="0" err="1" smtClean="0"/>
              <a:t>Jean</a:t>
            </a:r>
            <a:r>
              <a:rPr lang="cs-CZ" sz="3200" dirty="0" smtClean="0"/>
              <a:t>-Paul </a:t>
            </a:r>
            <a:r>
              <a:rPr lang="cs-CZ" sz="3200" dirty="0" err="1" smtClean="0"/>
              <a:t>Marat</a:t>
            </a:r>
            <a:endParaRPr lang="cs-CZ" sz="3200" dirty="0"/>
          </a:p>
        </p:txBody>
      </p:sp>
      <p:pic>
        <p:nvPicPr>
          <p:cNvPr id="10" name="Zástupný symbol pro obsah 9" descr="539px-Jean-paul_marat_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305483" y="2911475"/>
            <a:ext cx="2591271" cy="2879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cs-CZ" sz="3200" dirty="0" err="1" smtClean="0"/>
              <a:t>Georges</a:t>
            </a:r>
            <a:r>
              <a:rPr lang="cs-CZ" sz="3200" dirty="0" smtClean="0"/>
              <a:t> </a:t>
            </a:r>
            <a:r>
              <a:rPr lang="cs-CZ" sz="3200" dirty="0" err="1" smtClean="0"/>
              <a:t>Jacques</a:t>
            </a:r>
            <a:r>
              <a:rPr lang="cs-CZ" sz="3200" dirty="0" smtClean="0"/>
              <a:t> Danton</a:t>
            </a:r>
            <a:endParaRPr lang="cs-CZ" sz="3200" dirty="0"/>
          </a:p>
        </p:txBody>
      </p:sp>
      <p:pic>
        <p:nvPicPr>
          <p:cNvPr id="9" name="Zástupný symbol pro obsah 8" descr="Georges-Jacques_Danton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224632" y="2911475"/>
            <a:ext cx="2630148" cy="2879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N</a:t>
            </a:r>
            <a:r>
              <a:rPr lang="cs-CZ" dirty="0" smtClean="0"/>
              <a:t>árodní shromáždění (od voleb 1791)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Pravice + střed</a:t>
            </a:r>
          </a:p>
          <a:p>
            <a:pPr>
              <a:buNone/>
            </a:pPr>
            <a:r>
              <a:rPr lang="cs-CZ" sz="2400" dirty="0" smtClean="0"/>
              <a:t>	</a:t>
            </a:r>
            <a:r>
              <a:rPr lang="cs-CZ" sz="2400" b="1" dirty="0" smtClean="0"/>
              <a:t>přívrženci monarchie</a:t>
            </a:r>
            <a:endParaRPr lang="cs-CZ" sz="2400" b="1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4267200" y="2088320"/>
            <a:ext cx="4233890" cy="4037843"/>
          </a:xfrm>
        </p:spPr>
        <p:txBody>
          <a:bodyPr>
            <a:normAutofit/>
          </a:bodyPr>
          <a:lstStyle/>
          <a:p>
            <a:r>
              <a:rPr lang="cs-CZ" sz="2400" dirty="0" smtClean="0"/>
              <a:t>Levice</a:t>
            </a:r>
          </a:p>
          <a:p>
            <a:pPr>
              <a:buNone/>
            </a:pPr>
            <a:r>
              <a:rPr lang="cs-CZ" sz="2400" dirty="0" smtClean="0"/>
              <a:t>	stoupenci republiky </a:t>
            </a:r>
            <a:r>
              <a:rPr lang="cs-CZ" sz="2400" dirty="0" smtClean="0"/>
              <a:t>z </a:t>
            </a:r>
            <a:r>
              <a:rPr lang="cs-CZ" sz="2400" dirty="0" err="1" smtClean="0"/>
              <a:t>depar-tementů</a:t>
            </a:r>
            <a:r>
              <a:rPr lang="cs-CZ" sz="2400" dirty="0" smtClean="0"/>
              <a:t> </a:t>
            </a:r>
            <a:r>
              <a:rPr lang="cs-CZ" sz="2400" b="1" dirty="0" smtClean="0"/>
              <a:t>(girondini)</a:t>
            </a:r>
          </a:p>
          <a:p>
            <a:pPr>
              <a:buNone/>
            </a:pPr>
            <a:r>
              <a:rPr lang="cs-CZ" sz="2400" dirty="0" smtClean="0"/>
              <a:t>	republikáni z Paříže </a:t>
            </a:r>
            <a:r>
              <a:rPr lang="cs-CZ" sz="2400" b="1" dirty="0" smtClean="0"/>
              <a:t>(</a:t>
            </a:r>
            <a:r>
              <a:rPr lang="cs-CZ" sz="2400" b="1" dirty="0" err="1" smtClean="0"/>
              <a:t>cordelieři</a:t>
            </a:r>
            <a:r>
              <a:rPr lang="cs-CZ" sz="2400" b="1" dirty="0" smtClean="0"/>
              <a:t>, jakobíni) </a:t>
            </a:r>
            <a:endParaRPr lang="cs-CZ" sz="2400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571480"/>
            <a:ext cx="8115328" cy="5554683"/>
          </a:xfrm>
        </p:spPr>
        <p:txBody>
          <a:bodyPr/>
          <a:lstStyle/>
          <a:p>
            <a:r>
              <a:rPr lang="cs-CZ" sz="2400" dirty="0" smtClean="0"/>
              <a:t>vnější ohrožení (Prusko, Rakousko, </a:t>
            </a:r>
            <a:r>
              <a:rPr lang="cs-CZ" sz="2400" dirty="0" smtClean="0"/>
              <a:t>německé </a:t>
            </a:r>
            <a:r>
              <a:rPr lang="cs-CZ" sz="2400" dirty="0" smtClean="0"/>
              <a:t>státy); duben 1792 - válka</a:t>
            </a:r>
          </a:p>
          <a:p>
            <a:r>
              <a:rPr lang="cs-CZ" sz="2400" i="1" dirty="0" smtClean="0"/>
              <a:t>po celou dobu revoluce se Francie snažila válkami (mnohdy výbojnými) řešit vnitřní problémy</a:t>
            </a:r>
          </a:p>
          <a:p>
            <a:r>
              <a:rPr lang="cs-CZ" sz="2400" dirty="0" smtClean="0"/>
              <a:t>neúspěchy </a:t>
            </a:r>
            <a:r>
              <a:rPr lang="cs-CZ" sz="2400" dirty="0" smtClean="0">
                <a:sym typeface="Wingdings"/>
              </a:rPr>
              <a:t> radikalizace  komuna v </a:t>
            </a:r>
            <a:r>
              <a:rPr lang="cs-CZ" sz="2400" dirty="0" smtClean="0">
                <a:sym typeface="Wingdings"/>
              </a:rPr>
              <a:t>Paříži </a:t>
            </a:r>
          </a:p>
          <a:p>
            <a:r>
              <a:rPr lang="cs-CZ" sz="2400" dirty="0" smtClean="0">
                <a:sym typeface="Wingdings"/>
              </a:rPr>
              <a:t>září </a:t>
            </a:r>
            <a:r>
              <a:rPr lang="cs-CZ" sz="2400" dirty="0" smtClean="0">
                <a:sym typeface="Wingdings"/>
              </a:rPr>
              <a:t>– </a:t>
            </a:r>
            <a:r>
              <a:rPr lang="cs-CZ" sz="2400" b="1" dirty="0" smtClean="0">
                <a:sym typeface="Wingdings"/>
              </a:rPr>
              <a:t>vyhlášena </a:t>
            </a:r>
            <a:r>
              <a:rPr lang="cs-CZ" sz="2400" b="1" dirty="0" smtClean="0">
                <a:sym typeface="Wingdings"/>
              </a:rPr>
              <a:t>republika</a:t>
            </a:r>
          </a:p>
          <a:p>
            <a:r>
              <a:rPr lang="cs-CZ" sz="2400" dirty="0" smtClean="0">
                <a:sym typeface="Wingdings"/>
              </a:rPr>
              <a:t>pronásledování nepřátel i „nepřátel“</a:t>
            </a:r>
          </a:p>
          <a:p>
            <a:r>
              <a:rPr lang="cs-CZ" sz="2400" dirty="0" smtClean="0">
                <a:sym typeface="Wingdings"/>
              </a:rPr>
              <a:t>zastavení postupu pruských a rakouských vojsk</a:t>
            </a:r>
          </a:p>
          <a:p>
            <a:endParaRPr lang="cs-CZ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b="1" dirty="0" err="1"/>
              <a:t>Ah</a:t>
            </a:r>
            <a:r>
              <a:rPr lang="cs-CZ" sz="2400" b="1" dirty="0"/>
              <a:t>! </a:t>
            </a:r>
            <a:r>
              <a:rPr lang="cs-CZ" sz="2400" b="1" dirty="0" err="1"/>
              <a:t>ça</a:t>
            </a:r>
            <a:r>
              <a:rPr lang="cs-CZ" sz="2400" b="1" dirty="0"/>
              <a:t> </a:t>
            </a:r>
            <a:r>
              <a:rPr lang="cs-CZ" sz="2400" b="1" dirty="0" err="1"/>
              <a:t>ira</a:t>
            </a:r>
            <a:endParaRPr lang="cs-CZ" sz="2400" b="1" dirty="0"/>
          </a:p>
          <a:p>
            <a:pPr marL="36576" indent="0">
              <a:buNone/>
            </a:pPr>
            <a:r>
              <a:rPr lang="fr-FR" sz="2400" dirty="0"/>
              <a:t> </a:t>
            </a:r>
            <a:r>
              <a:rPr lang="fr-FR" sz="2400" i="1" dirty="0"/>
              <a:t>Ah! ça ira, ça ira, ça </a:t>
            </a:r>
            <a:r>
              <a:rPr lang="fr-FR" sz="2400" i="1" dirty="0" smtClean="0"/>
              <a:t>ira</a:t>
            </a:r>
            <a:r>
              <a:rPr lang="cs-CZ" sz="2400" i="1" dirty="0" smtClean="0"/>
              <a:t>,</a:t>
            </a:r>
            <a:r>
              <a:rPr lang="fr-FR" sz="2400" i="1" dirty="0" smtClean="0"/>
              <a:t> </a:t>
            </a:r>
            <a:r>
              <a:rPr lang="fr-FR" sz="2400" i="1" dirty="0"/>
              <a:t>les aristocrates à la lanterne! Ah! ça ira, ça ira, ça </a:t>
            </a:r>
            <a:r>
              <a:rPr lang="fr-FR" sz="2400" i="1" dirty="0" smtClean="0"/>
              <a:t>ira</a:t>
            </a:r>
            <a:r>
              <a:rPr lang="cs-CZ" sz="2400" i="1" dirty="0" smtClean="0"/>
              <a:t>,</a:t>
            </a:r>
            <a:r>
              <a:rPr lang="fr-FR" sz="2400" i="1" dirty="0" smtClean="0"/>
              <a:t> </a:t>
            </a:r>
            <a:r>
              <a:rPr lang="fr-FR" sz="2400" i="1" dirty="0"/>
              <a:t>les aristocrates on les pendra</a:t>
            </a:r>
            <a:r>
              <a:rPr lang="fr-FR" sz="2400" i="1" dirty="0" smtClean="0"/>
              <a:t>!</a:t>
            </a:r>
            <a:endParaRPr lang="cs-CZ" sz="2400" i="1" dirty="0" smtClean="0"/>
          </a:p>
          <a:p>
            <a:pPr marL="36576" indent="0">
              <a:buNone/>
            </a:pPr>
            <a:endParaRPr lang="cs-CZ" sz="2400" b="1" dirty="0" smtClean="0"/>
          </a:p>
          <a:p>
            <a:r>
              <a:rPr lang="cs-CZ" sz="2400" b="1" dirty="0" smtClean="0"/>
              <a:t>Marseillaisa</a:t>
            </a:r>
          </a:p>
          <a:p>
            <a:r>
              <a:rPr lang="cs-CZ" sz="2400" dirty="0" smtClean="0"/>
              <a:t>dnes francouzská státní hymna</a:t>
            </a:r>
          </a:p>
          <a:p>
            <a:endParaRPr lang="cs-CZ" dirty="0"/>
          </a:p>
        </p:txBody>
      </p:sp>
      <p:pic>
        <p:nvPicPr>
          <p:cNvPr id="4" name="Le_Ca_ir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84168" y="3789040"/>
            <a:ext cx="609600" cy="609600"/>
          </a:xfrm>
          <a:prstGeom prst="rect">
            <a:avLst/>
          </a:prstGeom>
        </p:spPr>
      </p:pic>
      <p:pic>
        <p:nvPicPr>
          <p:cNvPr id="5" name="French National Anthem - La Marseillaise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75656" y="537321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1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mute="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22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685800" y="1844825"/>
            <a:ext cx="7918648" cy="2592288"/>
          </a:xfrm>
        </p:spPr>
        <p:txBody>
          <a:bodyPr>
            <a:normAutofit/>
          </a:bodyPr>
          <a:lstStyle/>
          <a:p>
            <a:r>
              <a:rPr lang="cs-CZ" dirty="0" smtClean="0"/>
              <a:t>Republika</a:t>
            </a:r>
            <a:br>
              <a:rPr lang="cs-CZ" dirty="0" smtClean="0"/>
            </a:br>
            <a:r>
              <a:rPr lang="cs-CZ" dirty="0" smtClean="0"/>
              <a:t>a jakobínská hrůzovláda</a:t>
            </a:r>
            <a:br>
              <a:rPr lang="cs-CZ" dirty="0" smtClean="0"/>
            </a:br>
            <a:r>
              <a:rPr lang="cs-CZ" dirty="0" smtClean="0"/>
              <a:t>(konec roku 1792 </a:t>
            </a:r>
            <a:r>
              <a:rPr lang="cs-CZ" dirty="0"/>
              <a:t>-</a:t>
            </a:r>
            <a:r>
              <a:rPr lang="cs-CZ" dirty="0" smtClean="0"/>
              <a:t> červenec 1794)</a:t>
            </a:r>
            <a:endParaRPr lang="cs-CZ" dirty="0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Nové rozložení sil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Národní konvent – nejvlivnější radikální girondini, jakobíni a </a:t>
            </a:r>
            <a:r>
              <a:rPr lang="cs-CZ" sz="2400" dirty="0" err="1" smtClean="0"/>
              <a:t>cordeliéři</a:t>
            </a:r>
            <a:endParaRPr lang="cs-CZ" sz="2400" dirty="0" smtClean="0"/>
          </a:p>
          <a:p>
            <a:r>
              <a:rPr lang="cs-CZ" sz="2400" dirty="0" smtClean="0"/>
              <a:t>úspěchy na bojišti </a:t>
            </a:r>
            <a:r>
              <a:rPr lang="cs-CZ" sz="2400" dirty="0">
                <a:sym typeface="Wingdings"/>
              </a:rPr>
              <a:t></a:t>
            </a:r>
            <a:r>
              <a:rPr lang="cs-CZ" sz="2400" dirty="0" smtClean="0"/>
              <a:t> další radikalizace</a:t>
            </a:r>
          </a:p>
          <a:p>
            <a:r>
              <a:rPr lang="cs-CZ" sz="2400" dirty="0" smtClean="0"/>
              <a:t>král obviněn z velezrady</a:t>
            </a:r>
            <a:endParaRPr lang="cs-CZ" sz="24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</a:t>
            </a:r>
            <a:endParaRPr lang="cs-CZ" dirty="0"/>
          </a:p>
        </p:txBody>
      </p:sp>
      <p:pic>
        <p:nvPicPr>
          <p:cNvPr id="9" name="Zástupný symbol pro obsah 8" descr="Hinrichtung_Ludwig_des_XV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1960" y="1395993"/>
            <a:ext cx="5926122" cy="4395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Zástupný symbol pro text 9"/>
          <p:cNvSpPr>
            <a:spLocks noGrp="1"/>
          </p:cNvSpPr>
          <p:nvPr>
            <p:ph type="body" sz="half" idx="2"/>
          </p:nvPr>
        </p:nvSpPr>
        <p:spPr>
          <a:xfrm>
            <a:off x="457200" y="214424"/>
            <a:ext cx="5543560" cy="999998"/>
          </a:xfrm>
        </p:spPr>
        <p:txBody>
          <a:bodyPr>
            <a:normAutofit/>
          </a:bodyPr>
          <a:lstStyle/>
          <a:p>
            <a:r>
              <a:rPr lang="cs-CZ" sz="2400" dirty="0" smtClean="0"/>
              <a:t>Král popraven jako občan Ludvík </a:t>
            </a:r>
            <a:r>
              <a:rPr lang="cs-CZ" sz="2400" dirty="0" err="1" smtClean="0"/>
              <a:t>Kapet</a:t>
            </a:r>
            <a:r>
              <a:rPr lang="cs-CZ" sz="2400" dirty="0" smtClean="0"/>
              <a:t> </a:t>
            </a:r>
            <a:r>
              <a:rPr lang="cs-CZ" sz="2400" dirty="0" smtClean="0"/>
              <a:t>      v </a:t>
            </a:r>
            <a:r>
              <a:rPr lang="cs-CZ" sz="2400" dirty="0" smtClean="0"/>
              <a:t>lednu 1793</a:t>
            </a:r>
            <a:endParaRPr lang="cs-CZ" sz="24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5" name="Zástupný symbol pro obsah 4" descr="500PX-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628800"/>
            <a:ext cx="4016388" cy="4819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ástupný symbol pro text 2"/>
          <p:cNvSpPr>
            <a:spLocks noGrp="1"/>
          </p:cNvSpPr>
          <p:nvPr>
            <p:ph type="body" sz="half" idx="2"/>
          </p:nvPr>
        </p:nvSpPr>
        <p:spPr>
          <a:xfrm>
            <a:off x="457200" y="214424"/>
            <a:ext cx="6043626" cy="12143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Marie Antoinetta popravena koncem roku 1793</a:t>
            </a:r>
            <a:endParaRPr lang="cs-CZ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060848"/>
            <a:ext cx="4417296" cy="3873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142984"/>
            <a:ext cx="7467600" cy="4983179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1793:</a:t>
            </a:r>
            <a:r>
              <a:rPr lang="cs-CZ" sz="2400" dirty="0" smtClean="0"/>
              <a:t> další evropské státy vypovídají válku Francii</a:t>
            </a:r>
          </a:p>
          <a:p>
            <a:r>
              <a:rPr lang="cs-CZ" sz="2400" dirty="0" smtClean="0"/>
              <a:t>vzpoury v departementech </a:t>
            </a:r>
            <a:r>
              <a:rPr lang="cs-CZ" sz="2400" dirty="0" smtClean="0">
                <a:sym typeface="Wingdings"/>
              </a:rPr>
              <a:t> revoluční komisaři, revoluční soudy</a:t>
            </a:r>
          </a:p>
          <a:p>
            <a:r>
              <a:rPr lang="cs-CZ" sz="2400" dirty="0" smtClean="0">
                <a:sym typeface="Wingdings"/>
              </a:rPr>
              <a:t>v červnu zatčeni a popraveni předáci girondistů</a:t>
            </a:r>
          </a:p>
          <a:p>
            <a:r>
              <a:rPr lang="cs-CZ" sz="2400" dirty="0" smtClean="0">
                <a:sym typeface="Wingdings"/>
              </a:rPr>
              <a:t>začíná jakobínská diktatura</a:t>
            </a:r>
          </a:p>
          <a:p>
            <a:endParaRPr lang="cs-CZ" sz="2400" dirty="0" smtClean="0">
              <a:sym typeface="Wingdings"/>
            </a:endParaRPr>
          </a:p>
          <a:p>
            <a:r>
              <a:rPr lang="cs-CZ" sz="2400" i="1" dirty="0" err="1" smtClean="0">
                <a:sym typeface="Wingdings"/>
              </a:rPr>
              <a:t>Victor</a:t>
            </a:r>
            <a:r>
              <a:rPr lang="cs-CZ" sz="2400" i="1" dirty="0" smtClean="0">
                <a:sym typeface="Wingdings"/>
              </a:rPr>
              <a:t> Hugo: Devadesát tři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Jakobínská diktatura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0552" cy="4525963"/>
          </a:xfrm>
        </p:spPr>
        <p:txBody>
          <a:bodyPr>
            <a:normAutofit/>
          </a:bodyPr>
          <a:lstStyle/>
          <a:p>
            <a:r>
              <a:rPr lang="cs-CZ" sz="2400" dirty="0" smtClean="0"/>
              <a:t>V září 1793 zavražděn Marat </a:t>
            </a:r>
            <a:r>
              <a:rPr lang="cs-CZ" sz="2400" dirty="0" smtClean="0">
                <a:sym typeface="Wingdings"/>
              </a:rPr>
              <a:t> záminka k </a:t>
            </a:r>
            <a:r>
              <a:rPr lang="cs-CZ" sz="2400" dirty="0" smtClean="0">
                <a:sym typeface="Wingdings"/>
              </a:rPr>
              <a:t>nastolení </a:t>
            </a:r>
            <a:r>
              <a:rPr lang="cs-CZ" sz="2400" dirty="0" smtClean="0">
                <a:sym typeface="Wingdings"/>
              </a:rPr>
              <a:t>hrůzovlády</a:t>
            </a:r>
          </a:p>
          <a:p>
            <a:r>
              <a:rPr lang="cs-CZ" sz="2400" dirty="0" smtClean="0">
                <a:sym typeface="Wingdings"/>
              </a:rPr>
              <a:t>fakticky vládne Výbor pro </a:t>
            </a:r>
            <a:r>
              <a:rPr lang="cs-CZ" sz="2400" dirty="0" smtClean="0">
                <a:sym typeface="Wingdings"/>
              </a:rPr>
              <a:t>ve-</a:t>
            </a:r>
            <a:r>
              <a:rPr lang="cs-CZ" sz="2400" dirty="0" err="1" smtClean="0">
                <a:sym typeface="Wingdings"/>
              </a:rPr>
              <a:t>řejné</a:t>
            </a:r>
            <a:r>
              <a:rPr lang="cs-CZ" sz="2400" dirty="0" smtClean="0">
                <a:sym typeface="Wingdings"/>
              </a:rPr>
              <a:t> </a:t>
            </a:r>
            <a:r>
              <a:rPr lang="cs-CZ" sz="2400" dirty="0" smtClean="0">
                <a:sym typeface="Wingdings"/>
              </a:rPr>
              <a:t>blaho</a:t>
            </a:r>
          </a:p>
          <a:p>
            <a:r>
              <a:rPr lang="cs-CZ" sz="2400" dirty="0" smtClean="0">
                <a:sym typeface="Wingdings"/>
              </a:rPr>
              <a:t>bezpečnostní výbory</a:t>
            </a:r>
          </a:p>
          <a:p>
            <a:r>
              <a:rPr lang="cs-CZ" sz="2400" dirty="0" smtClean="0">
                <a:sym typeface="Wingdings"/>
              </a:rPr>
              <a:t>seznamy podezřelých osob</a:t>
            </a:r>
          </a:p>
          <a:p>
            <a:r>
              <a:rPr lang="cs-CZ" sz="2400" dirty="0" smtClean="0">
                <a:sym typeface="Wingdings"/>
              </a:rPr>
              <a:t>revoluční soudy bez </a:t>
            </a:r>
            <a:r>
              <a:rPr lang="cs-CZ" sz="2400" dirty="0" smtClean="0">
                <a:sym typeface="Wingdings"/>
              </a:rPr>
              <a:t>obhájců</a:t>
            </a:r>
            <a:endParaRPr lang="cs-CZ" sz="2400" dirty="0"/>
          </a:p>
        </p:txBody>
      </p:sp>
      <p:pic>
        <p:nvPicPr>
          <p:cNvPr id="7" name="Zástupný symbol pro obsah 6" descr="466px-Death_of_Marat_by_David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14942" y="1857364"/>
            <a:ext cx="3000396" cy="3856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9" name="Zástupný symbol pro obsah 8" descr="Fallbeil_muenchen_185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857224" y="857232"/>
            <a:ext cx="2969694" cy="5155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>
          <a:xfrm>
            <a:off x="4645025" y="928670"/>
            <a:ext cx="4041775" cy="4530005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Gilotina</a:t>
            </a:r>
          </a:p>
          <a:p>
            <a:r>
              <a:rPr lang="cs-CZ" sz="2400" dirty="0" smtClean="0"/>
              <a:t>„nástroj revoluční </a:t>
            </a:r>
            <a:r>
              <a:rPr lang="cs-CZ" sz="2400" dirty="0" err="1" smtClean="0"/>
              <a:t>spravedl-nosti</a:t>
            </a:r>
            <a:r>
              <a:rPr lang="cs-CZ" sz="2400" dirty="0" smtClean="0"/>
              <a:t>“ i nástroj teroru</a:t>
            </a:r>
          </a:p>
          <a:p>
            <a:endParaRPr lang="cs-CZ" sz="2400" dirty="0" smtClean="0"/>
          </a:p>
          <a:p>
            <a:r>
              <a:rPr lang="cs-CZ" sz="2400" i="1" dirty="0" smtClean="0"/>
              <a:t>i po revoluci používána </a:t>
            </a:r>
            <a:r>
              <a:rPr lang="cs-CZ" sz="2400" i="1" dirty="0" smtClean="0"/>
              <a:t>           ve </a:t>
            </a:r>
            <a:r>
              <a:rPr lang="cs-CZ" sz="2400" i="1" dirty="0" smtClean="0"/>
              <a:t>Francii (do r. 1977)</a:t>
            </a:r>
          </a:p>
          <a:p>
            <a:r>
              <a:rPr lang="cs-CZ" sz="2400" i="1" dirty="0" smtClean="0"/>
              <a:t>za nacistické okupace  se jí popravovalo v </a:t>
            </a:r>
            <a:r>
              <a:rPr lang="cs-CZ" sz="2400" i="1" dirty="0" smtClean="0"/>
              <a:t>Pankrácké „sekyrárně“ v </a:t>
            </a:r>
            <a:r>
              <a:rPr lang="cs-CZ" sz="2400" i="1" dirty="0" smtClean="0"/>
              <a:t>Praze</a:t>
            </a:r>
            <a:endParaRPr lang="cs-CZ" sz="2400" i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2540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5" name="Zástupný symbol pro obsah 4" descr="Robespierr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571612"/>
            <a:ext cx="3152389" cy="4107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4091014" cy="4525963"/>
          </a:xfrm>
        </p:spPr>
        <p:txBody>
          <a:bodyPr/>
          <a:lstStyle/>
          <a:p>
            <a:r>
              <a:rPr lang="cs-CZ" sz="2400" b="1" dirty="0" err="1" smtClean="0"/>
              <a:t>Maximilien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Robespierre</a:t>
            </a:r>
            <a:endParaRPr lang="cs-CZ" sz="2400" b="1" dirty="0" smtClean="0"/>
          </a:p>
          <a:p>
            <a:r>
              <a:rPr lang="cs-CZ" sz="2400" dirty="0" smtClean="0"/>
              <a:t>v čele </a:t>
            </a:r>
            <a:r>
              <a:rPr lang="cs-CZ" sz="2400" b="1" dirty="0" smtClean="0"/>
              <a:t>Výboru pro </a:t>
            </a:r>
            <a:r>
              <a:rPr lang="cs-CZ" sz="2400" b="1" dirty="0" smtClean="0"/>
              <a:t>veřejné </a:t>
            </a:r>
            <a:r>
              <a:rPr lang="cs-CZ" sz="2400" b="1" dirty="0" smtClean="0"/>
              <a:t>blaho</a:t>
            </a:r>
          </a:p>
          <a:p>
            <a:r>
              <a:rPr lang="cs-CZ" sz="2400" dirty="0" smtClean="0"/>
              <a:t>teror je legální forma boje </a:t>
            </a:r>
            <a:r>
              <a:rPr lang="cs-CZ" sz="2400" dirty="0" smtClean="0"/>
              <a:t>     s </a:t>
            </a:r>
            <a:r>
              <a:rPr lang="cs-CZ" sz="2400" dirty="0" smtClean="0"/>
              <a:t>odpůrci</a:t>
            </a:r>
          </a:p>
          <a:p>
            <a:r>
              <a:rPr lang="cs-CZ" sz="2400" dirty="0" smtClean="0"/>
              <a:t>krvavý diktátor </a:t>
            </a:r>
            <a:r>
              <a:rPr lang="cs-CZ" sz="2400" i="1" dirty="0" smtClean="0"/>
              <a:t>(předobraz velkých diktátorů 20. století)</a:t>
            </a:r>
          </a:p>
          <a:p>
            <a:endParaRPr lang="cs-CZ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685347" y="602696"/>
            <a:ext cx="7859216" cy="5626121"/>
          </a:xfrm>
        </p:spPr>
        <p:txBody>
          <a:bodyPr>
            <a:noAutofit/>
          </a:bodyPr>
          <a:lstStyle/>
          <a:p>
            <a:r>
              <a:rPr lang="cs-CZ" sz="2400" dirty="0" smtClean="0"/>
              <a:t>všeobecná branná povinnost (obrovské ztráty na bojištích)</a:t>
            </a:r>
          </a:p>
          <a:p>
            <a:r>
              <a:rPr lang="cs-CZ" sz="2400" dirty="0" smtClean="0"/>
              <a:t>pokus o naprostou státní regulaci ekonomiky ve prospěch nejchudších</a:t>
            </a:r>
          </a:p>
          <a:p>
            <a:r>
              <a:rPr lang="cs-CZ" sz="2400" dirty="0" smtClean="0"/>
              <a:t>katolictví nahrazeno kultem Nejvyšší bytosti</a:t>
            </a:r>
          </a:p>
          <a:p>
            <a:r>
              <a:rPr lang="cs-CZ" sz="2400" dirty="0" smtClean="0"/>
              <a:t>revoluční kalendář (od 1792)</a:t>
            </a:r>
          </a:p>
          <a:p>
            <a:r>
              <a:rPr lang="cs-CZ" sz="2400" i="1" dirty="0" smtClean="0"/>
              <a:t>revoluce požírá své děti</a:t>
            </a:r>
          </a:p>
          <a:p>
            <a:r>
              <a:rPr lang="cs-CZ" sz="2400" dirty="0" smtClean="0"/>
              <a:t>červenec 1794 (9. thermidor) – Robespierre zatčen a </a:t>
            </a:r>
            <a:r>
              <a:rPr lang="cs-CZ" sz="2400" dirty="0" smtClean="0"/>
              <a:t>po-praven</a:t>
            </a:r>
            <a:endParaRPr lang="cs-CZ" sz="2400" dirty="0" smtClean="0"/>
          </a:p>
          <a:p>
            <a:r>
              <a:rPr lang="cs-CZ" sz="2400" dirty="0" smtClean="0"/>
              <a:t>někdy bývá toto datum </a:t>
            </a:r>
            <a:r>
              <a:rPr lang="cs-CZ" sz="2400" dirty="0" smtClean="0"/>
              <a:t>považováno </a:t>
            </a:r>
            <a:r>
              <a:rPr lang="cs-CZ" sz="2400" dirty="0" smtClean="0"/>
              <a:t>za </a:t>
            </a:r>
            <a:r>
              <a:rPr lang="cs-CZ" sz="2400" b="1" dirty="0" smtClean="0"/>
              <a:t>konec revoluce</a:t>
            </a:r>
            <a:endParaRPr lang="cs-CZ" sz="2400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Thermidorská</a:t>
            </a:r>
            <a:r>
              <a:rPr lang="cs-CZ" dirty="0" smtClean="0"/>
              <a:t> reakce</a:t>
            </a:r>
            <a:br>
              <a:rPr lang="cs-CZ" dirty="0" smtClean="0"/>
            </a:br>
            <a:r>
              <a:rPr lang="cs-CZ" dirty="0" smtClean="0"/>
              <a:t>Direktorium (1794 – 1799)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404933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/>
              <a:t>   </a:t>
            </a:r>
            <a:endParaRPr lang="cs-CZ" sz="40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k moci se dostává buržoazie, zbohatlá za revoluce – snaha „skončit s revolucí“</a:t>
            </a:r>
          </a:p>
          <a:p>
            <a:r>
              <a:rPr lang="cs-CZ" sz="2400" dirty="0" smtClean="0"/>
              <a:t>„bílý teror“</a:t>
            </a:r>
          </a:p>
          <a:p>
            <a:r>
              <a:rPr lang="cs-CZ" sz="2400" dirty="0" smtClean="0"/>
              <a:t>uklidnění, pohodlnější život (salóny, výstřední móda, uvolnění mravů)</a:t>
            </a:r>
          </a:p>
          <a:p>
            <a:endParaRPr lang="cs-CZ" sz="2400" dirty="0"/>
          </a:p>
          <a:p>
            <a:r>
              <a:rPr lang="cs-CZ" sz="2400" i="1" dirty="0" smtClean="0"/>
              <a:t>obnoveno vykání, oslovování pane, paní, slečno</a:t>
            </a:r>
            <a:endParaRPr lang="cs-CZ" sz="2400" i="1" dirty="0"/>
          </a:p>
        </p:txBody>
      </p:sp>
    </p:spTree>
    <p:extLst>
      <p:ext uri="{BB962C8B-B14F-4D97-AF65-F5344CB8AC3E}">
        <p14:creationId xmlns:p14="http://schemas.microsoft.com/office/powerpoint/2010/main" val="19772643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85347" y="332657"/>
            <a:ext cx="7765321" cy="1603266"/>
          </a:xfrm>
        </p:spPr>
        <p:txBody>
          <a:bodyPr>
            <a:normAutofit/>
          </a:bodyPr>
          <a:lstStyle/>
          <a:p>
            <a:r>
              <a:rPr lang="cs-CZ" sz="4000" i="1" dirty="0" err="1" smtClean="0"/>
              <a:t>incroyables</a:t>
            </a:r>
            <a:r>
              <a:rPr lang="cs-CZ" sz="4000" dirty="0" smtClean="0"/>
              <a:t> a </a:t>
            </a:r>
            <a:r>
              <a:rPr lang="cs-CZ" sz="4000" i="1" dirty="0" err="1" smtClean="0"/>
              <a:t>merveilleuses</a:t>
            </a:r>
            <a:endParaRPr lang="cs-CZ" sz="4000" i="1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35" y="2087563"/>
            <a:ext cx="2627580" cy="3703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068960"/>
            <a:ext cx="2825856" cy="3561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401406"/>
            <a:ext cx="2592288" cy="3335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425345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1795</a:t>
            </a:r>
            <a:endParaRPr lang="cs-CZ" dirty="0"/>
          </a:p>
        </p:txBody>
      </p:sp>
      <p:sp>
        <p:nvSpPr>
          <p:cNvPr id="10" name="Zástupný symbol pro obsah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několik povstání lidu – potlačena vojskem</a:t>
            </a:r>
          </a:p>
          <a:p>
            <a:r>
              <a:rPr lang="cs-CZ" sz="2400" b="1" dirty="0" err="1" smtClean="0"/>
              <a:t>Thermidorská</a:t>
            </a:r>
            <a:r>
              <a:rPr lang="cs-CZ" sz="2400" b="1" dirty="0" smtClean="0"/>
              <a:t> ústava</a:t>
            </a:r>
          </a:p>
          <a:p>
            <a:pPr lvl="1"/>
            <a:r>
              <a:rPr lang="cs-CZ" sz="2400" dirty="0" smtClean="0"/>
              <a:t>všeobecné volební právo zrušeno</a:t>
            </a:r>
          </a:p>
          <a:p>
            <a:pPr lvl="1"/>
            <a:r>
              <a:rPr lang="cs-CZ" sz="2400" dirty="0" smtClean="0"/>
              <a:t>volební census (vol. právo má cca 25 tis. mužů z 25 mil. obyvatel)</a:t>
            </a:r>
          </a:p>
          <a:p>
            <a:pPr lvl="1"/>
            <a:r>
              <a:rPr lang="cs-CZ" sz="2400" dirty="0" smtClean="0"/>
              <a:t>výkonná moc – direktorium (5 osob)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92424263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Zahraniční politika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400" dirty="0" smtClean="0"/>
              <a:t>armády vítězí ve válkách </a:t>
            </a:r>
            <a:r>
              <a:rPr lang="cs-CZ" sz="2400" i="1" dirty="0" smtClean="0"/>
              <a:t>(podíl Napoleona Bonaparta)</a:t>
            </a:r>
          </a:p>
          <a:p>
            <a:r>
              <a:rPr lang="cs-CZ" sz="2400" dirty="0" smtClean="0"/>
              <a:t>„sesterské republiky“ (např. Cisalpinská, Římská, Helvétská, </a:t>
            </a:r>
            <a:r>
              <a:rPr lang="cs-CZ" sz="2400" dirty="0" err="1" smtClean="0"/>
              <a:t>Batávská</a:t>
            </a:r>
            <a:r>
              <a:rPr lang="cs-CZ" sz="2400" dirty="0" smtClean="0"/>
              <a:t>)</a:t>
            </a:r>
          </a:p>
          <a:p>
            <a:r>
              <a:rPr lang="cs-CZ" sz="2400" dirty="0" smtClean="0"/>
              <a:t>válka je ze strany Francie ofenzivní</a:t>
            </a:r>
            <a:endParaRPr lang="cs-CZ" sz="2400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298" y="2087563"/>
            <a:ext cx="2986405" cy="3703637"/>
          </a:xfrm>
        </p:spPr>
      </p:pic>
    </p:spTree>
    <p:extLst>
      <p:ext uri="{BB962C8B-B14F-4D97-AF65-F5344CB8AC3E}">
        <p14:creationId xmlns:p14="http://schemas.microsoft.com/office/powerpoint/2010/main" val="423969863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Druhá koalice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 smtClean="0"/>
              <a:t>největší protivník Francie je </a:t>
            </a:r>
            <a:r>
              <a:rPr lang="cs-CZ" sz="2400" dirty="0" smtClean="0"/>
              <a:t>Velká Británie</a:t>
            </a:r>
            <a:endParaRPr lang="cs-CZ" sz="2400" dirty="0" smtClean="0"/>
          </a:p>
          <a:p>
            <a:r>
              <a:rPr lang="cs-CZ" sz="2400" b="1" dirty="0" smtClean="0"/>
              <a:t>druhá koalice </a:t>
            </a:r>
            <a:r>
              <a:rPr lang="cs-CZ" sz="2400" dirty="0" smtClean="0"/>
              <a:t>(Velká Británie, Rakousko, Rusko a další)</a:t>
            </a:r>
          </a:p>
          <a:p>
            <a:r>
              <a:rPr lang="cs-CZ" sz="2400" dirty="0" smtClean="0"/>
              <a:t>1798-1799 Napoleonovo </a:t>
            </a:r>
            <a:r>
              <a:rPr lang="cs-CZ" sz="2400" dirty="0" smtClean="0"/>
              <a:t>tažení </a:t>
            </a:r>
            <a:r>
              <a:rPr lang="cs-CZ" sz="2400" dirty="0" smtClean="0"/>
              <a:t>do Egypta – v podstatě porážka</a:t>
            </a:r>
          </a:p>
          <a:p>
            <a:pPr lvl="1"/>
            <a:r>
              <a:rPr lang="cs-CZ" sz="2400" dirty="0" smtClean="0"/>
              <a:t>součástí expedice i vědci</a:t>
            </a:r>
          </a:p>
          <a:p>
            <a:pPr lvl="1"/>
            <a:r>
              <a:rPr lang="cs-CZ" sz="2400" dirty="0" smtClean="0"/>
              <a:t>nález Rosettské desky</a:t>
            </a:r>
          </a:p>
          <a:p>
            <a:pPr marL="448056" lvl="1" indent="0">
              <a:buNone/>
            </a:pP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668" y="3789040"/>
            <a:ext cx="22860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8156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Napoleonův převrat (1799)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714267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 smtClean="0"/>
              <a:t>srpen 1799 – Napoleon opouští armádu a vrací se </a:t>
            </a:r>
            <a:r>
              <a:rPr lang="cs-CZ" sz="2400" dirty="0" smtClean="0"/>
              <a:t>               do </a:t>
            </a:r>
            <a:r>
              <a:rPr lang="cs-CZ" sz="2400" dirty="0" smtClean="0"/>
              <a:t>Francie</a:t>
            </a:r>
          </a:p>
          <a:p>
            <a:r>
              <a:rPr lang="cs-CZ" sz="2400" dirty="0" smtClean="0"/>
              <a:t>vláda direktoria v krizi – nemá podporu</a:t>
            </a:r>
          </a:p>
          <a:p>
            <a:r>
              <a:rPr lang="cs-CZ" sz="2400" dirty="0" smtClean="0"/>
              <a:t>9. listopadu (18. brumaire) Napoleonův převrat: zrušení ústavy, v čele </a:t>
            </a:r>
            <a:r>
              <a:rPr lang="cs-CZ" sz="2400" dirty="0" smtClean="0"/>
              <a:t>státu </a:t>
            </a:r>
            <a:r>
              <a:rPr lang="cs-CZ" sz="2400" dirty="0" smtClean="0"/>
              <a:t>3 konzulové (Napoleon prvním konzulem)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387516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Ústava z 22. prosince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veškerou moc má první konzul republiky</a:t>
            </a:r>
          </a:p>
          <a:p>
            <a:r>
              <a:rPr lang="cs-CZ" sz="2400" dirty="0" smtClean="0"/>
              <a:t>první konzul jmenuje ministry i senát</a:t>
            </a:r>
          </a:p>
          <a:p>
            <a:r>
              <a:rPr lang="cs-CZ" sz="2400" b="1" dirty="0" smtClean="0"/>
              <a:t>Napoleon jmenován prvním konzulem na 10 let</a:t>
            </a:r>
          </a:p>
          <a:p>
            <a:endParaRPr lang="cs-CZ" sz="2400" dirty="0"/>
          </a:p>
          <a:p>
            <a:r>
              <a:rPr lang="cs-CZ" sz="2400" i="1" dirty="0" smtClean="0"/>
              <a:t>pokud revoluce dosud neskončila, tak teď ano…</a:t>
            </a:r>
            <a:endParaRPr lang="cs-CZ" sz="2400" i="1" dirty="0"/>
          </a:p>
        </p:txBody>
      </p:sp>
    </p:spTree>
    <p:extLst>
      <p:ext uri="{BB962C8B-B14F-4D97-AF65-F5344CB8AC3E}">
        <p14:creationId xmlns:p14="http://schemas.microsoft.com/office/powerpoint/2010/main" val="45152572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Damašek</Template>
  <TotalTime>291</TotalTime>
  <Words>1143</Words>
  <Application>Microsoft Office PowerPoint</Application>
  <PresentationFormat>Předvádění na obrazovce (4:3)</PresentationFormat>
  <Paragraphs>206</Paragraphs>
  <Slides>46</Slides>
  <Notes>0</Notes>
  <HiddenSlides>0</HiddenSlides>
  <MMClips>2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46</vt:i4>
      </vt:variant>
    </vt:vector>
  </HeadingPairs>
  <TitlesOfParts>
    <vt:vector size="50" baseType="lpstr">
      <vt:lpstr>Arial</vt:lpstr>
      <vt:lpstr>Corbel</vt:lpstr>
      <vt:lpstr>Wingdings</vt:lpstr>
      <vt:lpstr>Damask</vt:lpstr>
      <vt:lpstr>Velká francouzská revoluce</vt:lpstr>
      <vt:lpstr>Starý režim (ancien régime)</vt:lpstr>
      <vt:lpstr>  </vt:lpstr>
      <vt:lpstr>  </vt:lpstr>
      <vt:lpstr>  Ekonomika</vt:lpstr>
      <vt:lpstr>1. stav - duchovenstvo</vt:lpstr>
      <vt:lpstr>2. stav - šlechta</vt:lpstr>
      <vt:lpstr>3. stav</vt:lpstr>
      <vt:lpstr>Rolníci</vt:lpstr>
      <vt:lpstr>Dělníci   Inteligence</vt:lpstr>
      <vt:lpstr>Buržoazie</vt:lpstr>
      <vt:lpstr>Počátek revoluce a její první fáze (1789 - 1790)</vt:lpstr>
      <vt:lpstr>Generální stavy</vt:lpstr>
      <vt:lpstr>  </vt:lpstr>
      <vt:lpstr>  </vt:lpstr>
      <vt:lpstr>14. července - dobytí Bastily</vt:lpstr>
      <vt:lpstr>   </vt:lpstr>
      <vt:lpstr>  </vt:lpstr>
      <vt:lpstr>„Ženský pochod“</vt:lpstr>
      <vt:lpstr>Konstituční monarchie (od roku 1791)</vt:lpstr>
      <vt:lpstr>Hospodářské potíže                      </vt:lpstr>
      <vt:lpstr>Králův útěk</vt:lpstr>
      <vt:lpstr>Ústava (září 1791)</vt:lpstr>
      <vt:lpstr>Politické kluby</vt:lpstr>
      <vt:lpstr>  </vt:lpstr>
      <vt:lpstr>Národní shromáždění (od voleb 1791)</vt:lpstr>
      <vt:lpstr>  </vt:lpstr>
      <vt:lpstr>  </vt:lpstr>
      <vt:lpstr>Republika a jakobínská hrůzovláda (konec roku 1792 - červenec 1794)</vt:lpstr>
      <vt:lpstr>Nové rozložení sil</vt:lpstr>
      <vt:lpstr>   </vt:lpstr>
      <vt:lpstr>  </vt:lpstr>
      <vt:lpstr>  </vt:lpstr>
      <vt:lpstr>Jakobínská diktatura</vt:lpstr>
      <vt:lpstr>  </vt:lpstr>
      <vt:lpstr>  </vt:lpstr>
      <vt:lpstr>  </vt:lpstr>
      <vt:lpstr>Thermidorská reakce Direktorium (1794 – 1799)</vt:lpstr>
      <vt:lpstr>   </vt:lpstr>
      <vt:lpstr>incroyables a merveilleuses</vt:lpstr>
      <vt:lpstr>1795</vt:lpstr>
      <vt:lpstr>Zahraniční politika</vt:lpstr>
      <vt:lpstr>Druhá koalice</vt:lpstr>
      <vt:lpstr>Napoleonův převrat (1799)</vt:lpstr>
      <vt:lpstr>  </vt:lpstr>
      <vt:lpstr>Ústava z 22. prosince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Velká francouzská revoluce</dc:title>
  <dc:creator>kabinet</dc:creator>
  <cp:lastModifiedBy>Jiří Kálal</cp:lastModifiedBy>
  <cp:revision>44</cp:revision>
  <dcterms:created xsi:type="dcterms:W3CDTF">2009-10-31T17:17:24Z</dcterms:created>
  <dcterms:modified xsi:type="dcterms:W3CDTF">2024-09-23T06:48:20Z</dcterms:modified>
</cp:coreProperties>
</file>