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9" r:id="rId3"/>
    <p:sldId id="260" r:id="rId4"/>
    <p:sldId id="261" r:id="rId5"/>
    <p:sldId id="266" r:id="rId6"/>
    <p:sldId id="262" r:id="rId7"/>
    <p:sldId id="263" r:id="rId8"/>
    <p:sldId id="264" r:id="rId9"/>
    <p:sldId id="265" r:id="rId10"/>
    <p:sldId id="267" r:id="rId11"/>
    <p:sldId id="270" r:id="rId12"/>
    <p:sldId id="268" r:id="rId13"/>
    <p:sldId id="269" r:id="rId14"/>
    <p:sldId id="271" r:id="rId15"/>
    <p:sldId id="280" r:id="rId16"/>
    <p:sldId id="281" r:id="rId17"/>
    <p:sldId id="272" r:id="rId18"/>
    <p:sldId id="282" r:id="rId19"/>
    <p:sldId id="273" r:id="rId20"/>
    <p:sldId id="278" r:id="rId21"/>
    <p:sldId id="283" r:id="rId22"/>
    <p:sldId id="274" r:id="rId23"/>
    <p:sldId id="275" r:id="rId24"/>
    <p:sldId id="276" r:id="rId25"/>
    <p:sldId id="277" r:id="rId26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Volný tvar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Kliknutím lze upravit styl předlohy.</a:t>
            </a:r>
            <a:endParaRPr kumimoji="0" lang="en-US"/>
          </a:p>
        </p:txBody>
      </p:sp>
      <p:sp>
        <p:nvSpPr>
          <p:cNvPr id="30" name="Zástupný symbol pro datum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E0571-8E28-4E68-9126-613153D2E02A}" type="datetimeFigureOut">
              <a:rPr lang="cs-CZ" smtClean="0"/>
              <a:t>19.09.2024</a:t>
            </a:fld>
            <a:endParaRPr lang="cs-CZ"/>
          </a:p>
        </p:txBody>
      </p:sp>
      <p:sp>
        <p:nvSpPr>
          <p:cNvPr id="19" name="Zástupný symbol pro zápatí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7" name="Zástupný symbol pro číslo snímk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25FBC-496D-408A-9DA1-70D3626C4AE0}" type="slidenum">
              <a:rPr lang="cs-CZ" smtClean="0"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E0571-8E28-4E68-9126-613153D2E02A}" type="datetimeFigureOut">
              <a:rPr lang="cs-CZ" smtClean="0"/>
              <a:t>19.09.2024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25FBC-496D-408A-9DA1-70D3626C4AE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Volný tvar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E0571-8E28-4E68-9126-613153D2E02A}" type="datetimeFigureOut">
              <a:rPr lang="cs-CZ" smtClean="0"/>
              <a:t>19.09.2024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25FBC-496D-408A-9DA1-70D3626C4AE0}" type="slidenum">
              <a:rPr lang="cs-CZ" smtClean="0"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E0571-8E28-4E68-9126-613153D2E02A}" type="datetimeFigureOut">
              <a:rPr lang="cs-CZ" smtClean="0"/>
              <a:t>19.09.2024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25FBC-496D-408A-9DA1-70D3626C4AE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E0571-8E28-4E68-9126-613153D2E02A}" type="datetimeFigureOut">
              <a:rPr lang="cs-CZ" smtClean="0"/>
              <a:t>19.09.2024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25FBC-496D-408A-9DA1-70D3626C4AE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E0571-8E28-4E68-9126-613153D2E02A}" type="datetimeFigureOut">
              <a:rPr lang="cs-CZ" smtClean="0"/>
              <a:t>19.09.2024</a:t>
            </a:fld>
            <a:endParaRPr lang="cs-CZ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9625FBC-496D-408A-9DA1-70D3626C4AE0}" type="slidenum">
              <a:rPr lang="cs-CZ" smtClean="0"/>
              <a:t>‹#›</a:t>
            </a:fld>
            <a:endParaRPr lang="cs-CZ"/>
          </a:p>
        </p:txBody>
      </p:sp>
      <p:sp>
        <p:nvSpPr>
          <p:cNvPr id="9" name="Zástupný symbol pro zápatí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E0571-8E28-4E68-9126-613153D2E02A}" type="datetimeFigureOut">
              <a:rPr lang="cs-CZ" smtClean="0"/>
              <a:t>19.09.2024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25FBC-496D-408A-9DA1-70D3626C4AE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E0571-8E28-4E68-9126-613153D2E02A}" type="datetimeFigureOut">
              <a:rPr lang="cs-CZ" smtClean="0"/>
              <a:t>19.09.2024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99625FBC-496D-408A-9DA1-70D3626C4AE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Kliknutím na ikonu přidáte obrázek.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FABE0571-8E28-4E68-9126-613153D2E02A}" type="datetimeFigureOut">
              <a:rPr lang="cs-CZ" smtClean="0"/>
              <a:t>19.09.2024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25FBC-496D-408A-9DA1-70D3626C4AE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E0571-8E28-4E68-9126-613153D2E02A}" type="datetimeFigureOut">
              <a:rPr lang="cs-CZ" smtClean="0"/>
              <a:t>19.09.2024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25FBC-496D-408A-9DA1-70D3626C4AE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E0571-8E28-4E68-9126-613153D2E02A}" type="datetimeFigureOut">
              <a:rPr lang="cs-CZ" smtClean="0"/>
              <a:t>19.09.2024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25FBC-496D-408A-9DA1-70D3626C4AE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Volný tvar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Volný tvar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Zástupný symbol pro nadpis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0" name="Zástupný symbol pro text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FABE0571-8E28-4E68-9126-613153D2E02A}" type="datetimeFigureOut">
              <a:rPr lang="cs-CZ" smtClean="0"/>
              <a:t>19.09.2024</a:t>
            </a:fld>
            <a:endParaRPr lang="cs-CZ"/>
          </a:p>
        </p:txBody>
      </p:sp>
      <p:sp>
        <p:nvSpPr>
          <p:cNvPr id="22" name="Zástupný symbol pro zápatí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99625FBC-496D-408A-9DA1-70D3626C4AE0}" type="slidenum">
              <a:rPr lang="cs-CZ" smtClean="0"/>
              <a:t>‹#›</a:t>
            </a:fld>
            <a:endParaRPr lang="cs-CZ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Nacistické vyvražďování 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sz="3200" dirty="0" smtClean="0"/>
              <a:t>Židé a další národy</a:t>
            </a:r>
            <a:endParaRPr lang="cs-CZ" sz="3200" dirty="0"/>
          </a:p>
        </p:txBody>
      </p:sp>
    </p:spTree>
    <p:extLst>
      <p:ext uri="{BB962C8B-B14F-4D97-AF65-F5344CB8AC3E}">
        <p14:creationId xmlns:p14="http://schemas.microsoft.com/office/powerpoint/2010/main" val="268953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Nacismus a jiné národy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 smtClean="0"/>
              <a:t>Židé = nepřátelé Německa a civilizace vůbec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dirty="0" smtClean="0"/>
              <a:t>Slované = méněcenní</a:t>
            </a:r>
          </a:p>
          <a:p>
            <a:r>
              <a:rPr lang="cs-CZ" dirty="0" err="1" smtClean="0"/>
              <a:t>Rómové</a:t>
            </a:r>
            <a:r>
              <a:rPr lang="cs-CZ" dirty="0" smtClean="0"/>
              <a:t> = méněcenní</a:t>
            </a:r>
          </a:p>
          <a:p>
            <a:endParaRPr lang="cs-CZ" dirty="0"/>
          </a:p>
          <a:p>
            <a:r>
              <a:rPr lang="cs-CZ" dirty="0" smtClean="0"/>
              <a:t>Další méněcenní: homosexuálové, duševně nemocní, tělesně postižení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87574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Nacistický antisemitismus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Od středověku trvale přítomen             ve společnosti</a:t>
            </a:r>
          </a:p>
          <a:p>
            <a:r>
              <a:rPr lang="cs-CZ" dirty="0" smtClean="0"/>
              <a:t>Hitler: </a:t>
            </a:r>
          </a:p>
          <a:p>
            <a:pPr lvl="1"/>
            <a:r>
              <a:rPr lang="cs-CZ" dirty="0" smtClean="0"/>
              <a:t>totalitní režim potřebuje nepřítele</a:t>
            </a:r>
          </a:p>
          <a:p>
            <a:pPr lvl="1"/>
            <a:r>
              <a:rPr lang="cs-CZ" dirty="0" smtClean="0"/>
              <a:t>Osobní Hitlerova „posedlost“ antisemitismem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34214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Norimberské zákony (1935)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268760"/>
            <a:ext cx="5970848" cy="5472608"/>
          </a:xfrm>
        </p:spPr>
      </p:pic>
    </p:spTree>
    <p:extLst>
      <p:ext uri="{BB962C8B-B14F-4D97-AF65-F5344CB8AC3E}">
        <p14:creationId xmlns:p14="http://schemas.microsoft.com/office/powerpoint/2010/main" val="2290772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Zneužití vědy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„vědecké“ zdůvodnění nadřazenosti Němců nad ostatními lidmi a „méně-cennosti“ Židů, </a:t>
            </a:r>
            <a:r>
              <a:rPr lang="cs-CZ" dirty="0" err="1" smtClean="0"/>
              <a:t>Rómů</a:t>
            </a:r>
            <a:r>
              <a:rPr lang="cs-CZ" dirty="0" smtClean="0"/>
              <a:t>, Slovanů…</a:t>
            </a:r>
          </a:p>
          <a:p>
            <a:r>
              <a:rPr lang="cs-CZ" dirty="0" smtClean="0"/>
              <a:t>Nacistické Německo neřídili primitivové, ale vzdělaní lidé (!)</a:t>
            </a:r>
          </a:p>
          <a:p>
            <a:r>
              <a:rPr lang="cs-CZ" dirty="0" smtClean="0"/>
              <a:t>Teorii o rasové nerovnosti rozpracovali univerzitní profesoři, zákony vymýšleli špičkoví právníci (!)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7574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Omezení pro Židy</a:t>
            </a:r>
            <a:endParaRPr lang="cs-CZ" dirty="0"/>
          </a:p>
        </p:txBody>
      </p:sp>
      <p:pic>
        <p:nvPicPr>
          <p:cNvPr id="7" name="Zástupný symbol pro obsah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412776"/>
            <a:ext cx="4896544" cy="4896544"/>
          </a:xfrm>
        </p:spPr>
      </p:pic>
      <p:pic>
        <p:nvPicPr>
          <p:cNvPr id="8" name="Zástupný symbol pro obsah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2204864"/>
            <a:ext cx="2752725" cy="4048125"/>
          </a:xfrm>
        </p:spPr>
      </p:pic>
    </p:spTree>
    <p:extLst>
      <p:ext uri="{BB962C8B-B14F-4D97-AF65-F5344CB8AC3E}">
        <p14:creationId xmlns:p14="http://schemas.microsoft.com/office/powerpoint/2010/main" val="2063821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Vyhánění Židů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 smtClean="0"/>
              <a:t>Německo</a:t>
            </a:r>
          </a:p>
          <a:p>
            <a:pPr lvl="1"/>
            <a:r>
              <a:rPr lang="cs-CZ" sz="2600" dirty="0" smtClean="0"/>
              <a:t>Zabavování majetku</a:t>
            </a:r>
          </a:p>
          <a:p>
            <a:pPr lvl="1"/>
            <a:r>
              <a:rPr lang="cs-CZ" sz="2600" dirty="0" smtClean="0"/>
              <a:t>Ničení majetku</a:t>
            </a:r>
          </a:p>
          <a:p>
            <a:pPr lvl="1"/>
            <a:r>
              <a:rPr lang="cs-CZ" sz="2600" dirty="0" smtClean="0"/>
              <a:t>Ničení synagóg    a hřbitovů</a:t>
            </a:r>
          </a:p>
          <a:p>
            <a:pPr lvl="1"/>
            <a:r>
              <a:rPr lang="cs-CZ" sz="2600" dirty="0" smtClean="0"/>
              <a:t>Emigrace</a:t>
            </a:r>
          </a:p>
          <a:p>
            <a:pPr lvl="1"/>
            <a:endParaRPr lang="cs-CZ" dirty="0"/>
          </a:p>
        </p:txBody>
      </p:sp>
      <p:pic>
        <p:nvPicPr>
          <p:cNvPr id="7" name="Zástupný symbol pro obsah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154" y="2924944"/>
            <a:ext cx="4430486" cy="2889447"/>
          </a:xfrm>
        </p:spPr>
      </p:pic>
    </p:spTree>
    <p:extLst>
      <p:ext uri="{BB962C8B-B14F-4D97-AF65-F5344CB8AC3E}">
        <p14:creationId xmlns:p14="http://schemas.microsoft.com/office/powerpoint/2010/main" val="2325985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Vyvražďování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Holocaust („zápalná oběť)</a:t>
            </a:r>
          </a:p>
          <a:p>
            <a:r>
              <a:rPr lang="cs-CZ" dirty="0" err="1" smtClean="0"/>
              <a:t>Šoa</a:t>
            </a:r>
            <a:r>
              <a:rPr lang="cs-CZ" dirty="0" smtClean="0"/>
              <a:t> („největší neštěstí“)</a:t>
            </a:r>
          </a:p>
          <a:p>
            <a:endParaRPr lang="cs-CZ" dirty="0"/>
          </a:p>
          <a:p>
            <a:r>
              <a:rPr lang="cs-CZ" dirty="0" smtClean="0"/>
              <a:t>Genocida – cílené vyvražďování etnické nebo náboženské skupiny</a:t>
            </a:r>
          </a:p>
          <a:p>
            <a:endParaRPr lang="cs-CZ" dirty="0"/>
          </a:p>
          <a:p>
            <a:r>
              <a:rPr lang="cs-CZ" dirty="0" smtClean="0"/>
              <a:t>Genocida Židů, </a:t>
            </a:r>
            <a:r>
              <a:rPr lang="cs-CZ" dirty="0" err="1" smtClean="0"/>
              <a:t>Rómů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7514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Genocida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Většina obětí ne v Německu, ale na </a:t>
            </a:r>
            <a:r>
              <a:rPr lang="cs-CZ" dirty="0" err="1" smtClean="0"/>
              <a:t>roz</a:t>
            </a:r>
            <a:r>
              <a:rPr lang="cs-CZ" dirty="0" smtClean="0"/>
              <a:t>-hraní střední a východní Evropy (Polsko, Ukrajina, Bělorusko – „krvavé země“)</a:t>
            </a:r>
          </a:p>
          <a:p>
            <a:r>
              <a:rPr lang="cs-CZ" dirty="0" smtClean="0"/>
              <a:t>Oběti však pocházely z celé Evropy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2157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Počátek </a:t>
            </a:r>
            <a:r>
              <a:rPr lang="cs-CZ" dirty="0" err="1" smtClean="0"/>
              <a:t>šoa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 smtClean="0"/>
              <a:t>Zabíjení Židů         na obsazených územích</a:t>
            </a:r>
          </a:p>
          <a:p>
            <a:r>
              <a:rPr lang="cs-CZ" dirty="0" err="1" smtClean="0"/>
              <a:t>Einsatzgruppen</a:t>
            </a:r>
            <a:endParaRPr lang="cs-CZ" dirty="0" smtClean="0"/>
          </a:p>
          <a:p>
            <a:r>
              <a:rPr lang="cs-CZ" dirty="0" smtClean="0"/>
              <a:t>Popravy zastřelením, hromadné hroby</a:t>
            </a:r>
          </a:p>
          <a:p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1772816"/>
            <a:ext cx="4449688" cy="4449688"/>
          </a:xfrm>
        </p:spPr>
      </p:pic>
    </p:spTree>
    <p:extLst>
      <p:ext uri="{BB962C8B-B14F-4D97-AF65-F5344CB8AC3E}">
        <p14:creationId xmlns:p14="http://schemas.microsoft.com/office/powerpoint/2010/main" val="453214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Transporty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 smtClean="0"/>
              <a:t>Odvážení Židů          do ghett                    a táborů</a:t>
            </a:r>
          </a:p>
          <a:p>
            <a:r>
              <a:rPr lang="cs-CZ" dirty="0" smtClean="0"/>
              <a:t>Vlaky</a:t>
            </a:r>
          </a:p>
          <a:p>
            <a:r>
              <a:rPr lang="cs-CZ" dirty="0" smtClean="0"/>
              <a:t>Vagóny         „dobytčáky“</a:t>
            </a:r>
          </a:p>
          <a:p>
            <a:r>
              <a:rPr lang="cs-CZ" dirty="0" smtClean="0"/>
              <a:t>Zavazadlo              50 kg</a:t>
            </a:r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2348880"/>
            <a:ext cx="5569970" cy="3324576"/>
          </a:xfrm>
        </p:spPr>
      </p:pic>
    </p:spTree>
    <p:extLst>
      <p:ext uri="{BB962C8B-B14F-4D97-AF65-F5344CB8AC3E}">
        <p14:creationId xmlns:p14="http://schemas.microsoft.com/office/powerpoint/2010/main" val="1114509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Ghetta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Soustřeďování Židů do měst nebo jejich částí</a:t>
            </a:r>
          </a:p>
          <a:p>
            <a:r>
              <a:rPr lang="cs-CZ" dirty="0" smtClean="0"/>
              <a:t>Nejvíce ghett vzniklo v Polsku</a:t>
            </a:r>
          </a:p>
          <a:p>
            <a:r>
              <a:rPr lang="cs-CZ" dirty="0" smtClean="0"/>
              <a:t>U nás Terezín</a:t>
            </a:r>
          </a:p>
          <a:p>
            <a:r>
              <a:rPr lang="cs-CZ" dirty="0" smtClean="0"/>
              <a:t>Přelidněnost, hlad, nemoci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4559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Vyhlazovací tábory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 err="1" smtClean="0"/>
              <a:t>Chelmno</a:t>
            </a:r>
            <a:r>
              <a:rPr lang="cs-CZ" dirty="0" smtClean="0"/>
              <a:t> 1941</a:t>
            </a:r>
          </a:p>
          <a:p>
            <a:r>
              <a:rPr lang="cs-CZ" dirty="0" smtClean="0"/>
              <a:t>Zabíjení v náklad-</a:t>
            </a:r>
            <a:r>
              <a:rPr lang="cs-CZ" dirty="0" err="1" smtClean="0"/>
              <a:t>ních</a:t>
            </a:r>
            <a:r>
              <a:rPr lang="cs-CZ" dirty="0" smtClean="0"/>
              <a:t> automobilech</a:t>
            </a:r>
            <a:endParaRPr lang="cs-CZ" dirty="0"/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3108655"/>
            <a:ext cx="5125279" cy="3017508"/>
          </a:xfrm>
        </p:spPr>
      </p:pic>
    </p:spTree>
    <p:extLst>
      <p:ext uri="{BB962C8B-B14F-4D97-AF65-F5344CB8AC3E}">
        <p14:creationId xmlns:p14="http://schemas.microsoft.com/office/powerpoint/2010/main" val="1033972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Vyhlazovací tábory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 smtClean="0"/>
              <a:t>V lednu 1942 rozhodnuto o </a:t>
            </a:r>
            <a:r>
              <a:rPr lang="cs-CZ" dirty="0" smtClean="0"/>
              <a:t>za-</a:t>
            </a:r>
            <a:r>
              <a:rPr lang="cs-CZ" dirty="0" err="1" smtClean="0"/>
              <a:t>bíjení</a:t>
            </a:r>
            <a:r>
              <a:rPr lang="cs-CZ" dirty="0" smtClean="0"/>
              <a:t> </a:t>
            </a:r>
            <a:r>
              <a:rPr lang="cs-CZ" dirty="0" smtClean="0"/>
              <a:t>v táborech (konference ve </a:t>
            </a:r>
            <a:r>
              <a:rPr lang="cs-CZ" dirty="0" err="1" smtClean="0"/>
              <a:t>Wannsee</a:t>
            </a:r>
            <a:r>
              <a:rPr lang="cs-CZ" dirty="0" smtClean="0"/>
              <a:t>)</a:t>
            </a:r>
          </a:p>
          <a:p>
            <a:r>
              <a:rPr lang="cs-CZ" dirty="0" smtClean="0"/>
              <a:t>Plynové komory</a:t>
            </a:r>
          </a:p>
          <a:p>
            <a:r>
              <a:rPr lang="cs-CZ" dirty="0" smtClean="0"/>
              <a:t>Krematoria</a:t>
            </a:r>
          </a:p>
          <a:p>
            <a:pPr marL="36576" indent="0">
              <a:buNone/>
            </a:pPr>
            <a:endParaRPr lang="cs-CZ" dirty="0" smtClean="0"/>
          </a:p>
          <a:p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dirty="0" smtClean="0"/>
              <a:t>Tábory v Polsku</a:t>
            </a:r>
          </a:p>
          <a:p>
            <a:pPr lvl="1"/>
            <a:r>
              <a:rPr lang="cs-CZ" dirty="0" err="1" smtClean="0"/>
              <a:t>Chelmno</a:t>
            </a:r>
            <a:endParaRPr lang="cs-CZ" dirty="0" smtClean="0"/>
          </a:p>
          <a:p>
            <a:pPr lvl="1"/>
            <a:r>
              <a:rPr lang="cs-CZ" dirty="0" err="1" smtClean="0"/>
              <a:t>Belzec</a:t>
            </a:r>
            <a:endParaRPr lang="cs-CZ" dirty="0" smtClean="0"/>
          </a:p>
          <a:p>
            <a:pPr lvl="1"/>
            <a:r>
              <a:rPr lang="cs-CZ" dirty="0" err="1" smtClean="0"/>
              <a:t>Sobibor</a:t>
            </a:r>
            <a:endParaRPr lang="cs-CZ" dirty="0" smtClean="0"/>
          </a:p>
          <a:p>
            <a:pPr lvl="1"/>
            <a:r>
              <a:rPr lang="cs-CZ" dirty="0" smtClean="0"/>
              <a:t>Treblinka</a:t>
            </a:r>
          </a:p>
          <a:p>
            <a:pPr lvl="1"/>
            <a:endParaRPr lang="cs-CZ" dirty="0"/>
          </a:p>
          <a:p>
            <a:pPr lvl="1"/>
            <a:r>
              <a:rPr lang="cs-CZ" dirty="0" err="1" smtClean="0"/>
              <a:t>Majdanek</a:t>
            </a:r>
            <a:endParaRPr lang="cs-CZ" dirty="0" smtClean="0"/>
          </a:p>
          <a:p>
            <a:pPr lvl="1"/>
            <a:r>
              <a:rPr lang="cs-CZ" dirty="0" smtClean="0"/>
              <a:t>Osvětim-</a:t>
            </a:r>
            <a:r>
              <a:rPr lang="cs-CZ" dirty="0" err="1" smtClean="0"/>
              <a:t>Březinka</a:t>
            </a:r>
            <a:endParaRPr lang="cs-CZ" dirty="0" smtClean="0"/>
          </a:p>
          <a:p>
            <a:pPr marL="36576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9451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Další velké koncentrační tábory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 smtClean="0"/>
              <a:t>Dachau</a:t>
            </a:r>
            <a:r>
              <a:rPr lang="cs-CZ" dirty="0" smtClean="0"/>
              <a:t> (Německo)</a:t>
            </a:r>
          </a:p>
          <a:p>
            <a:r>
              <a:rPr lang="cs-CZ" dirty="0" smtClean="0"/>
              <a:t>Mauthausen (Rakousko)</a:t>
            </a:r>
          </a:p>
          <a:p>
            <a:r>
              <a:rPr lang="cs-CZ" dirty="0" smtClean="0"/>
              <a:t>Sachsenhausen (Německo)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598150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Průmyslové vraždění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Plynové komory (Cyklon B)</a:t>
            </a:r>
          </a:p>
          <a:p>
            <a:r>
              <a:rPr lang="cs-CZ" dirty="0" smtClean="0"/>
              <a:t>Krematoria</a:t>
            </a:r>
          </a:p>
          <a:p>
            <a:pPr marL="36576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207825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Osvětim</a:t>
            </a:r>
            <a:endParaRPr lang="cs-CZ" dirty="0"/>
          </a:p>
        </p:txBody>
      </p:sp>
      <p:pic>
        <p:nvPicPr>
          <p:cNvPr id="8" name="Zástupný symbol pro obsah 7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276872"/>
            <a:ext cx="5472608" cy="4109125"/>
          </a:xfrm>
        </p:spPr>
      </p:pic>
      <p:pic>
        <p:nvPicPr>
          <p:cNvPr id="9" name="Zástupný symbol pro obsah 8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392" y="692696"/>
            <a:ext cx="4651256" cy="3024336"/>
          </a:xfrm>
        </p:spPr>
      </p:pic>
    </p:spTree>
    <p:extLst>
      <p:ext uri="{BB962C8B-B14F-4D97-AF65-F5344CB8AC3E}">
        <p14:creationId xmlns:p14="http://schemas.microsoft.com/office/powerpoint/2010/main" val="38050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„Lékařské“ pokusy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Josef </a:t>
            </a:r>
            <a:r>
              <a:rPr lang="cs-CZ" dirty="0" err="1" smtClean="0"/>
              <a:t>Mengele</a:t>
            </a:r>
            <a:endParaRPr lang="cs-CZ" dirty="0" smtClean="0"/>
          </a:p>
          <a:p>
            <a:r>
              <a:rPr lang="cs-CZ" dirty="0" smtClean="0"/>
              <a:t>Práce nacistických lékařů byla považována za vědeckou, počítalo se    s vojenským využitím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745367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Oběti </a:t>
            </a:r>
            <a:r>
              <a:rPr lang="cs-CZ" dirty="0" err="1" smtClean="0"/>
              <a:t>šoa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 smtClean="0"/>
              <a:t>V táborech 2,5 – 3 milióny lidí</a:t>
            </a:r>
          </a:p>
          <a:p>
            <a:r>
              <a:rPr lang="cs-CZ" dirty="0" smtClean="0"/>
              <a:t>Celkem 6 miliónů lidí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dirty="0" smtClean="0"/>
              <a:t>Nejvíce z Polska (skoro 3 milióny)</a:t>
            </a:r>
          </a:p>
          <a:p>
            <a:r>
              <a:rPr lang="cs-CZ" dirty="0" smtClean="0"/>
              <a:t>Z Československa 260 až 280 tisíc lidí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11209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  <p:pic>
        <p:nvPicPr>
          <p:cNvPr id="7" name="Zástupný symbol pro obsah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6795" y="1412776"/>
            <a:ext cx="5342529" cy="3600400"/>
          </a:xfrm>
        </p:spPr>
      </p:pic>
    </p:spTree>
    <p:extLst>
      <p:ext uri="{BB962C8B-B14F-4D97-AF65-F5344CB8AC3E}">
        <p14:creationId xmlns:p14="http://schemas.microsoft.com/office/powerpoint/2010/main" val="232666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Osvětimská lež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Názor, že </a:t>
            </a:r>
            <a:r>
              <a:rPr lang="cs-CZ" dirty="0" err="1" smtClean="0"/>
              <a:t>šoa</a:t>
            </a:r>
            <a:r>
              <a:rPr lang="cs-CZ" dirty="0" smtClean="0"/>
              <a:t> nebyl, jde o výmysl</a:t>
            </a:r>
          </a:p>
          <a:p>
            <a:r>
              <a:rPr lang="cs-CZ" dirty="0" smtClean="0"/>
              <a:t>V koncentračních táborech neexistovaly plynové komory</a:t>
            </a:r>
          </a:p>
          <a:p>
            <a:endParaRPr lang="cs-CZ" dirty="0"/>
          </a:p>
          <a:p>
            <a:r>
              <a:rPr lang="cs-CZ" dirty="0" smtClean="0"/>
              <a:t>Je to popírání genocidy – v českém právu jde o trestný čin (par. 405 </a:t>
            </a:r>
            <a:r>
              <a:rPr lang="cs-CZ" dirty="0" err="1" smtClean="0"/>
              <a:t>Tr</a:t>
            </a:r>
            <a:r>
              <a:rPr lang="cs-CZ" dirty="0" smtClean="0"/>
              <a:t>. zák.) se sazbou 6 </a:t>
            </a:r>
            <a:r>
              <a:rPr lang="cs-CZ" dirty="0" err="1" smtClean="0"/>
              <a:t>měs</a:t>
            </a:r>
            <a:r>
              <a:rPr lang="cs-CZ" dirty="0" smtClean="0"/>
              <a:t>. </a:t>
            </a:r>
            <a:r>
              <a:rPr lang="cs-CZ" dirty="0"/>
              <a:t>a</a:t>
            </a:r>
            <a:r>
              <a:rPr lang="cs-CZ" dirty="0" smtClean="0"/>
              <a:t>ž 3 roky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47361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Terezín - ghetto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 smtClean="0"/>
              <a:t>Od konce roku 1941</a:t>
            </a:r>
          </a:p>
          <a:p>
            <a:r>
              <a:rPr lang="cs-CZ" dirty="0" smtClean="0"/>
              <a:t>Ve městě</a:t>
            </a:r>
          </a:p>
          <a:p>
            <a:r>
              <a:rPr lang="cs-CZ" dirty="0" smtClean="0"/>
              <a:t>Nešlo o vyhlazovací tábor</a:t>
            </a:r>
          </a:p>
          <a:p>
            <a:r>
              <a:rPr lang="cs-CZ" dirty="0" smtClean="0"/>
              <a:t>Účel: shromáždit Židy a transportovat je do vyhlazovacích táborů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dirty="0" smtClean="0"/>
              <a:t>Pracovní povinnost</a:t>
            </a:r>
          </a:p>
          <a:p>
            <a:r>
              <a:rPr lang="cs-CZ" dirty="0" smtClean="0"/>
              <a:t>Průměrně 30 – 40 tisíc vězňů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91515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Terezín – koncentrační tábor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 smtClean="0"/>
              <a:t>Malá pevnost</a:t>
            </a:r>
          </a:p>
          <a:p>
            <a:r>
              <a:rPr lang="cs-CZ" dirty="0" smtClean="0"/>
              <a:t>Nebyl v pravém slova smyslu tábor</a:t>
            </a:r>
          </a:p>
          <a:p>
            <a:r>
              <a:rPr lang="cs-CZ" dirty="0" smtClean="0"/>
              <a:t>Věznice gestapa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dirty="0" smtClean="0"/>
              <a:t>Prošlo tudy 27 tisíc mužů a 5 tisíc žen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78590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  <p:pic>
        <p:nvPicPr>
          <p:cNvPr id="8" name="Zástupný symbol pro obsah 7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1" y="3140968"/>
            <a:ext cx="4756959" cy="3115808"/>
          </a:xfrm>
        </p:spPr>
      </p:pic>
      <p:pic>
        <p:nvPicPr>
          <p:cNvPr id="9" name="Zástupný symbol pro obsah 8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9147" y="404664"/>
            <a:ext cx="4512501" cy="3384376"/>
          </a:xfrm>
        </p:spPr>
      </p:pic>
    </p:spTree>
    <p:extLst>
      <p:ext uri="{BB962C8B-B14F-4D97-AF65-F5344CB8AC3E}">
        <p14:creationId xmlns:p14="http://schemas.microsoft.com/office/powerpoint/2010/main" val="170449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Národní hřbitov</a:t>
            </a:r>
            <a:endParaRPr lang="cs-CZ" dirty="0"/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700808"/>
            <a:ext cx="6350000" cy="4305300"/>
          </a:xfrm>
        </p:spPr>
      </p:pic>
    </p:spTree>
    <p:extLst>
      <p:ext uri="{BB962C8B-B14F-4D97-AF65-F5344CB8AC3E}">
        <p14:creationId xmlns:p14="http://schemas.microsoft.com/office/powerpoint/2010/main" val="301751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ký">
  <a:themeElements>
    <a:clrScheme name="Technický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ký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ký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196</TotalTime>
  <Words>430</Words>
  <Application>Microsoft Office PowerPoint</Application>
  <PresentationFormat>Předvádění na obrazovce (4:3)</PresentationFormat>
  <Paragraphs>100</Paragraphs>
  <Slides>25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25</vt:i4>
      </vt:variant>
    </vt:vector>
  </HeadingPairs>
  <TitlesOfParts>
    <vt:vector size="29" baseType="lpstr">
      <vt:lpstr>Arial</vt:lpstr>
      <vt:lpstr>Franklin Gothic Book</vt:lpstr>
      <vt:lpstr>Wingdings 2</vt:lpstr>
      <vt:lpstr>Technický</vt:lpstr>
      <vt:lpstr>Nacistické vyvražďování </vt:lpstr>
      <vt:lpstr>Nacismus a jiné národy</vt:lpstr>
      <vt:lpstr>Nacistický antisemitismus</vt:lpstr>
      <vt:lpstr>Norimberské zákony (1935)</vt:lpstr>
      <vt:lpstr>Zneužití vědy</vt:lpstr>
      <vt:lpstr>Omezení pro Židy</vt:lpstr>
      <vt:lpstr>Vyhánění Židů</vt:lpstr>
      <vt:lpstr>Vyvražďování</vt:lpstr>
      <vt:lpstr>Genocida</vt:lpstr>
      <vt:lpstr>Počátek šoa</vt:lpstr>
      <vt:lpstr>Transporty</vt:lpstr>
      <vt:lpstr>Ghetta</vt:lpstr>
      <vt:lpstr>Vyhlazovací tábory</vt:lpstr>
      <vt:lpstr>Vyhlazovací tábory</vt:lpstr>
      <vt:lpstr>Další velké koncentrační tábory</vt:lpstr>
      <vt:lpstr>Průmyslové vraždění</vt:lpstr>
      <vt:lpstr>Osvětim</vt:lpstr>
      <vt:lpstr>„Lékařské“ pokusy</vt:lpstr>
      <vt:lpstr>Oběti šoa</vt:lpstr>
      <vt:lpstr>  </vt:lpstr>
      <vt:lpstr>Osvětimská lež</vt:lpstr>
      <vt:lpstr>Terezín - ghetto</vt:lpstr>
      <vt:lpstr>Terezín – koncentrační tábor</vt:lpstr>
      <vt:lpstr>  </vt:lpstr>
      <vt:lpstr>Národní hřbitov</vt:lpstr>
    </vt:vector>
  </TitlesOfParts>
  <Company>GPdC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Nacistické vyvražďování</dc:title>
  <dc:creator>Jiří Kálal</dc:creator>
  <cp:lastModifiedBy>doma</cp:lastModifiedBy>
  <cp:revision>16</cp:revision>
  <dcterms:created xsi:type="dcterms:W3CDTF">2016-03-01T09:06:46Z</dcterms:created>
  <dcterms:modified xsi:type="dcterms:W3CDTF">2024-09-19T13:25:19Z</dcterms:modified>
</cp:coreProperties>
</file>